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5" r:id="rId1"/>
  </p:sldMasterIdLst>
  <p:sldIdLst>
    <p:sldId id="256" r:id="rId2"/>
    <p:sldId id="276" r:id="rId3"/>
    <p:sldId id="258" r:id="rId4"/>
    <p:sldId id="270" r:id="rId5"/>
    <p:sldId id="271" r:id="rId6"/>
    <p:sldId id="257" r:id="rId7"/>
    <p:sldId id="261" r:id="rId8"/>
    <p:sldId id="266" r:id="rId9"/>
    <p:sldId id="274" r:id="rId10"/>
    <p:sldId id="277" r:id="rId11"/>
    <p:sldId id="267" r:id="rId12"/>
    <p:sldId id="268" r:id="rId13"/>
    <p:sldId id="278" r:id="rId14"/>
    <p:sldId id="299" r:id="rId15"/>
    <p:sldId id="300" r:id="rId16"/>
    <p:sldId id="281" r:id="rId17"/>
    <p:sldId id="301" r:id="rId18"/>
    <p:sldId id="282" r:id="rId19"/>
    <p:sldId id="283" r:id="rId20"/>
    <p:sldId id="291" r:id="rId21"/>
    <p:sldId id="308" r:id="rId22"/>
    <p:sldId id="284" r:id="rId23"/>
    <p:sldId id="286" r:id="rId24"/>
    <p:sldId id="287" r:id="rId25"/>
    <p:sldId id="303" r:id="rId26"/>
    <p:sldId id="311" r:id="rId27"/>
    <p:sldId id="310" r:id="rId28"/>
    <p:sldId id="312" r:id="rId29"/>
    <p:sldId id="309" r:id="rId30"/>
    <p:sldId id="304" r:id="rId31"/>
    <p:sldId id="288" r:id="rId32"/>
    <p:sldId id="305" r:id="rId33"/>
    <p:sldId id="293" r:id="rId34"/>
    <p:sldId id="292" r:id="rId35"/>
    <p:sldId id="297" r:id="rId36"/>
    <p:sldId id="275" r:id="rId37"/>
    <p:sldId id="296" r:id="rId38"/>
    <p:sldId id="295" r:id="rId39"/>
    <p:sldId id="294" r:id="rId40"/>
    <p:sldId id="306" r:id="rId41"/>
    <p:sldId id="298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BE93"/>
    <a:srgbClr val="18BC9C"/>
    <a:srgbClr val="2C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5" autoAdjust="0"/>
    <p:restoredTop sz="94660"/>
  </p:normalViewPr>
  <p:slideViewPr>
    <p:cSldViewPr snapToGrid="0">
      <p:cViewPr varScale="1">
        <p:scale>
          <a:sx n="87" d="100"/>
          <a:sy n="87" d="100"/>
        </p:scale>
        <p:origin x="67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240F0C-76D8-4E98-8075-D45A52C656B5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38B11E3F-A3EB-494C-9091-7797086CD6DB}">
      <dgm:prSet phldrT="[Text]" custT="1"/>
      <dgm:spPr>
        <a:solidFill>
          <a:srgbClr val="2C3E50"/>
        </a:solidFill>
        <a:ln>
          <a:solidFill>
            <a:srgbClr val="18BC9C"/>
          </a:solidFill>
        </a:ln>
      </dgm:spPr>
      <dgm:t>
        <a:bodyPr tIns="274320"/>
        <a:lstStyle/>
        <a:p>
          <a:r>
            <a:rPr lang="en-US" sz="3200" dirty="0" err="1"/>
            <a:t>xts</a:t>
          </a:r>
          <a:r>
            <a:rPr lang="en-US" sz="3200" dirty="0"/>
            <a:t> </a:t>
          </a:r>
        </a:p>
        <a:p>
          <a:r>
            <a:rPr lang="en-US" sz="3200" dirty="0"/>
            <a:t>zoo</a:t>
          </a:r>
        </a:p>
      </dgm:t>
    </dgm:pt>
    <dgm:pt modelId="{9E3206FE-5A14-48BE-A6CD-B902AE4875B1}" type="parTrans" cxnId="{B0FD9D9F-913C-4D5F-897B-A9A093D27E91}">
      <dgm:prSet/>
      <dgm:spPr/>
      <dgm:t>
        <a:bodyPr/>
        <a:lstStyle/>
        <a:p>
          <a:endParaRPr lang="en-US"/>
        </a:p>
      </dgm:t>
    </dgm:pt>
    <dgm:pt modelId="{2BCBD67D-C5A9-403D-8AC7-9123AC33529F}" type="sibTrans" cxnId="{B0FD9D9F-913C-4D5F-897B-A9A093D27E91}">
      <dgm:prSet/>
      <dgm:spPr/>
      <dgm:t>
        <a:bodyPr/>
        <a:lstStyle/>
        <a:p>
          <a:endParaRPr lang="en-US"/>
        </a:p>
      </dgm:t>
    </dgm:pt>
    <dgm:pt modelId="{6CA2F5D1-2C54-464A-8FD7-6B50624F948C}">
      <dgm:prSet phldrT="[Text]"/>
      <dgm:spPr>
        <a:solidFill>
          <a:srgbClr val="2C3E50"/>
        </a:solidFill>
        <a:ln>
          <a:solidFill>
            <a:srgbClr val="18BC9C"/>
          </a:solidFill>
        </a:ln>
      </dgm:spPr>
      <dgm:t>
        <a:bodyPr/>
        <a:lstStyle/>
        <a:p>
          <a:r>
            <a:rPr lang="en-US" dirty="0" err="1"/>
            <a:t>Quantmod</a:t>
          </a:r>
          <a:r>
            <a:rPr lang="en-US" dirty="0"/>
            <a:t> </a:t>
          </a:r>
        </a:p>
        <a:p>
          <a:r>
            <a:rPr lang="en-US" dirty="0"/>
            <a:t>&amp; TTR</a:t>
          </a:r>
        </a:p>
      </dgm:t>
    </dgm:pt>
    <dgm:pt modelId="{78767757-A273-49C3-8A48-15001D274CBE}" type="parTrans" cxnId="{6F49AEBC-13B7-4FB9-9D77-E2F346975D30}">
      <dgm:prSet/>
      <dgm:spPr/>
      <dgm:t>
        <a:bodyPr/>
        <a:lstStyle/>
        <a:p>
          <a:endParaRPr lang="en-US"/>
        </a:p>
      </dgm:t>
    </dgm:pt>
    <dgm:pt modelId="{2955E8E8-2C5A-4D82-97DD-DE7ED3E95BEE}" type="sibTrans" cxnId="{6F49AEBC-13B7-4FB9-9D77-E2F346975D30}">
      <dgm:prSet/>
      <dgm:spPr/>
      <dgm:t>
        <a:bodyPr/>
        <a:lstStyle/>
        <a:p>
          <a:endParaRPr lang="en-US"/>
        </a:p>
      </dgm:t>
    </dgm:pt>
    <dgm:pt modelId="{21C2BF52-A1B6-4AED-89DA-68E66C418BCE}">
      <dgm:prSet phldrT="[Text]"/>
      <dgm:spPr>
        <a:solidFill>
          <a:srgbClr val="2C3E50"/>
        </a:solidFill>
        <a:ln>
          <a:solidFill>
            <a:srgbClr val="18BC9C"/>
          </a:solidFill>
        </a:ln>
      </dgm:spPr>
      <dgm:t>
        <a:bodyPr/>
        <a:lstStyle/>
        <a:p>
          <a:r>
            <a:rPr lang="en-US" dirty="0" err="1"/>
            <a:t>PerformanceAnalytics</a:t>
          </a:r>
          <a:endParaRPr lang="en-US" dirty="0"/>
        </a:p>
      </dgm:t>
    </dgm:pt>
    <dgm:pt modelId="{EDB68C06-3CD1-469A-AE65-7BD9346873FF}" type="parTrans" cxnId="{358BAEF9-01F1-450D-8C64-8807785F9F3D}">
      <dgm:prSet/>
      <dgm:spPr/>
      <dgm:t>
        <a:bodyPr/>
        <a:lstStyle/>
        <a:p>
          <a:endParaRPr lang="en-US"/>
        </a:p>
      </dgm:t>
    </dgm:pt>
    <dgm:pt modelId="{7F942B31-D5B2-4A26-9E50-9BDF8898323E}" type="sibTrans" cxnId="{358BAEF9-01F1-450D-8C64-8807785F9F3D}">
      <dgm:prSet/>
      <dgm:spPr/>
      <dgm:t>
        <a:bodyPr/>
        <a:lstStyle/>
        <a:p>
          <a:endParaRPr lang="en-US"/>
        </a:p>
      </dgm:t>
    </dgm:pt>
    <dgm:pt modelId="{DD6E8C67-ECFA-42AE-8567-61FAB3AADCF9}" type="pres">
      <dgm:prSet presAssocID="{60240F0C-76D8-4E98-8075-D45A52C656B5}" presName="Name0" presStyleCnt="0">
        <dgm:presLayoutVars>
          <dgm:dir/>
          <dgm:animLvl val="lvl"/>
          <dgm:resizeHandles val="exact"/>
        </dgm:presLayoutVars>
      </dgm:prSet>
      <dgm:spPr/>
    </dgm:pt>
    <dgm:pt modelId="{E5A83AB6-85AE-455D-9522-439ED6D89060}" type="pres">
      <dgm:prSet presAssocID="{38B11E3F-A3EB-494C-9091-7797086CD6DB}" presName="Name8" presStyleCnt="0"/>
      <dgm:spPr/>
    </dgm:pt>
    <dgm:pt modelId="{EB8FF4BE-79F0-4AC8-891C-2D3A5F353031}" type="pres">
      <dgm:prSet presAssocID="{38B11E3F-A3EB-494C-9091-7797086CD6DB}" presName="level" presStyleLbl="node1" presStyleIdx="0" presStyleCnt="3" custLinFactNeighborY="0">
        <dgm:presLayoutVars>
          <dgm:chMax val="1"/>
          <dgm:bulletEnabled val="1"/>
        </dgm:presLayoutVars>
      </dgm:prSet>
      <dgm:spPr/>
    </dgm:pt>
    <dgm:pt modelId="{1E982255-8E92-4886-BB55-CEBBF4AB5C48}" type="pres">
      <dgm:prSet presAssocID="{38B11E3F-A3EB-494C-9091-7797086CD6D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B43A02B-C862-437C-ADCD-92D05D7762B0}" type="pres">
      <dgm:prSet presAssocID="{6CA2F5D1-2C54-464A-8FD7-6B50624F948C}" presName="Name8" presStyleCnt="0"/>
      <dgm:spPr/>
    </dgm:pt>
    <dgm:pt modelId="{0F5FD5C6-BFB5-486C-B0B3-219D37E8C60F}" type="pres">
      <dgm:prSet presAssocID="{6CA2F5D1-2C54-464A-8FD7-6B50624F948C}" presName="level" presStyleLbl="node1" presStyleIdx="1" presStyleCnt="3">
        <dgm:presLayoutVars>
          <dgm:chMax val="1"/>
          <dgm:bulletEnabled val="1"/>
        </dgm:presLayoutVars>
      </dgm:prSet>
      <dgm:spPr/>
    </dgm:pt>
    <dgm:pt modelId="{FC74CEE4-E05C-467C-9FD1-43244F8DAEC1}" type="pres">
      <dgm:prSet presAssocID="{6CA2F5D1-2C54-464A-8FD7-6B50624F948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3760C4E-BE32-485D-9F65-394E85B4ABFF}" type="pres">
      <dgm:prSet presAssocID="{21C2BF52-A1B6-4AED-89DA-68E66C418BCE}" presName="Name8" presStyleCnt="0"/>
      <dgm:spPr/>
    </dgm:pt>
    <dgm:pt modelId="{F5009443-FE88-4450-9C22-8E7A7E2C72CA}" type="pres">
      <dgm:prSet presAssocID="{21C2BF52-A1B6-4AED-89DA-68E66C418BCE}" presName="level" presStyleLbl="node1" presStyleIdx="2" presStyleCnt="3" custLinFactNeighborX="-1212" custLinFactNeighborY="717">
        <dgm:presLayoutVars>
          <dgm:chMax val="1"/>
          <dgm:bulletEnabled val="1"/>
        </dgm:presLayoutVars>
      </dgm:prSet>
      <dgm:spPr/>
    </dgm:pt>
    <dgm:pt modelId="{728E37DE-7FED-41B8-8F2D-F774A2C5A28B}" type="pres">
      <dgm:prSet presAssocID="{21C2BF52-A1B6-4AED-89DA-68E66C418BC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1281A10-5EFD-4279-B89E-167B90308F89}" type="presOf" srcId="{6CA2F5D1-2C54-464A-8FD7-6B50624F948C}" destId="{0F5FD5C6-BFB5-486C-B0B3-219D37E8C60F}" srcOrd="0" destOrd="0" presId="urn:microsoft.com/office/officeart/2005/8/layout/pyramid1"/>
    <dgm:cxn modelId="{31BF0911-B100-4565-B662-75C97FA3A8D0}" type="presOf" srcId="{21C2BF52-A1B6-4AED-89DA-68E66C418BCE}" destId="{F5009443-FE88-4450-9C22-8E7A7E2C72CA}" srcOrd="0" destOrd="0" presId="urn:microsoft.com/office/officeart/2005/8/layout/pyramid1"/>
    <dgm:cxn modelId="{8692D247-1E48-44D3-B665-5291F7958104}" type="presOf" srcId="{21C2BF52-A1B6-4AED-89DA-68E66C418BCE}" destId="{728E37DE-7FED-41B8-8F2D-F774A2C5A28B}" srcOrd="1" destOrd="0" presId="urn:microsoft.com/office/officeart/2005/8/layout/pyramid1"/>
    <dgm:cxn modelId="{683F0269-49EF-4FCC-B054-589161FBC462}" type="presOf" srcId="{38B11E3F-A3EB-494C-9091-7797086CD6DB}" destId="{EB8FF4BE-79F0-4AC8-891C-2D3A5F353031}" srcOrd="0" destOrd="0" presId="urn:microsoft.com/office/officeart/2005/8/layout/pyramid1"/>
    <dgm:cxn modelId="{9FE5CE5A-93E8-4A03-BDC4-20FE7261A00A}" type="presOf" srcId="{60240F0C-76D8-4E98-8075-D45A52C656B5}" destId="{DD6E8C67-ECFA-42AE-8567-61FAB3AADCF9}" srcOrd="0" destOrd="0" presId="urn:microsoft.com/office/officeart/2005/8/layout/pyramid1"/>
    <dgm:cxn modelId="{65322890-FE68-4FE5-BC9D-C0E779309445}" type="presOf" srcId="{6CA2F5D1-2C54-464A-8FD7-6B50624F948C}" destId="{FC74CEE4-E05C-467C-9FD1-43244F8DAEC1}" srcOrd="1" destOrd="0" presId="urn:microsoft.com/office/officeart/2005/8/layout/pyramid1"/>
    <dgm:cxn modelId="{B0FD9D9F-913C-4D5F-897B-A9A093D27E91}" srcId="{60240F0C-76D8-4E98-8075-D45A52C656B5}" destId="{38B11E3F-A3EB-494C-9091-7797086CD6DB}" srcOrd="0" destOrd="0" parTransId="{9E3206FE-5A14-48BE-A6CD-B902AE4875B1}" sibTransId="{2BCBD67D-C5A9-403D-8AC7-9123AC33529F}"/>
    <dgm:cxn modelId="{6F49AEBC-13B7-4FB9-9D77-E2F346975D30}" srcId="{60240F0C-76D8-4E98-8075-D45A52C656B5}" destId="{6CA2F5D1-2C54-464A-8FD7-6B50624F948C}" srcOrd="1" destOrd="0" parTransId="{78767757-A273-49C3-8A48-15001D274CBE}" sibTransId="{2955E8E8-2C5A-4D82-97DD-DE7ED3E95BEE}"/>
    <dgm:cxn modelId="{47DCD1ED-E92D-4034-82AE-5FC723F6F766}" type="presOf" srcId="{38B11E3F-A3EB-494C-9091-7797086CD6DB}" destId="{1E982255-8E92-4886-BB55-CEBBF4AB5C48}" srcOrd="1" destOrd="0" presId="urn:microsoft.com/office/officeart/2005/8/layout/pyramid1"/>
    <dgm:cxn modelId="{358BAEF9-01F1-450D-8C64-8807785F9F3D}" srcId="{60240F0C-76D8-4E98-8075-D45A52C656B5}" destId="{21C2BF52-A1B6-4AED-89DA-68E66C418BCE}" srcOrd="2" destOrd="0" parTransId="{EDB68C06-3CD1-469A-AE65-7BD9346873FF}" sibTransId="{7F942B31-D5B2-4A26-9E50-9BDF8898323E}"/>
    <dgm:cxn modelId="{AE961366-93D5-4309-8428-F9BD6FB8DA66}" type="presParOf" srcId="{DD6E8C67-ECFA-42AE-8567-61FAB3AADCF9}" destId="{E5A83AB6-85AE-455D-9522-439ED6D89060}" srcOrd="0" destOrd="0" presId="urn:microsoft.com/office/officeart/2005/8/layout/pyramid1"/>
    <dgm:cxn modelId="{289AE71F-FF84-4875-85B8-D382E52D1CDE}" type="presParOf" srcId="{E5A83AB6-85AE-455D-9522-439ED6D89060}" destId="{EB8FF4BE-79F0-4AC8-891C-2D3A5F353031}" srcOrd="0" destOrd="0" presId="urn:microsoft.com/office/officeart/2005/8/layout/pyramid1"/>
    <dgm:cxn modelId="{4A064031-D1B7-4A08-9BAA-4C6DD094B366}" type="presParOf" srcId="{E5A83AB6-85AE-455D-9522-439ED6D89060}" destId="{1E982255-8E92-4886-BB55-CEBBF4AB5C48}" srcOrd="1" destOrd="0" presId="urn:microsoft.com/office/officeart/2005/8/layout/pyramid1"/>
    <dgm:cxn modelId="{37452529-07EC-4A1A-ACEF-9C8587E54D31}" type="presParOf" srcId="{DD6E8C67-ECFA-42AE-8567-61FAB3AADCF9}" destId="{3B43A02B-C862-437C-ADCD-92D05D7762B0}" srcOrd="1" destOrd="0" presId="urn:microsoft.com/office/officeart/2005/8/layout/pyramid1"/>
    <dgm:cxn modelId="{C763A4D5-2969-4C56-8A5B-ACE5EDABF7F8}" type="presParOf" srcId="{3B43A02B-C862-437C-ADCD-92D05D7762B0}" destId="{0F5FD5C6-BFB5-486C-B0B3-219D37E8C60F}" srcOrd="0" destOrd="0" presId="urn:microsoft.com/office/officeart/2005/8/layout/pyramid1"/>
    <dgm:cxn modelId="{69137359-1A0B-466E-BEDC-49E5C842B47F}" type="presParOf" srcId="{3B43A02B-C862-437C-ADCD-92D05D7762B0}" destId="{FC74CEE4-E05C-467C-9FD1-43244F8DAEC1}" srcOrd="1" destOrd="0" presId="urn:microsoft.com/office/officeart/2005/8/layout/pyramid1"/>
    <dgm:cxn modelId="{B3C993CA-CEAE-4BEA-BF0A-A2E49DC2783F}" type="presParOf" srcId="{DD6E8C67-ECFA-42AE-8567-61FAB3AADCF9}" destId="{63760C4E-BE32-485D-9F65-394E85B4ABFF}" srcOrd="2" destOrd="0" presId="urn:microsoft.com/office/officeart/2005/8/layout/pyramid1"/>
    <dgm:cxn modelId="{23B2797A-59B7-4D5B-985C-3CEDCBA11A41}" type="presParOf" srcId="{63760C4E-BE32-485D-9F65-394E85B4ABFF}" destId="{F5009443-FE88-4450-9C22-8E7A7E2C72CA}" srcOrd="0" destOrd="0" presId="urn:microsoft.com/office/officeart/2005/8/layout/pyramid1"/>
    <dgm:cxn modelId="{648330FB-3A6C-4772-801B-0FB46519E4B7}" type="presParOf" srcId="{63760C4E-BE32-485D-9F65-394E85B4ABFF}" destId="{728E37DE-7FED-41B8-8F2D-F774A2C5A28B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1199C4-721C-469C-BB2A-F0B1F25440D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899444-01D6-45E3-8881-D085BD848FBE}">
      <dgm:prSet phldrT="[Text]" custT="1"/>
      <dgm:spPr>
        <a:solidFill>
          <a:srgbClr val="2C3E50"/>
        </a:solidFill>
        <a:ln>
          <a:solidFill>
            <a:srgbClr val="18BC9C"/>
          </a:solidFill>
        </a:ln>
      </dgm:spPr>
      <dgm:t>
        <a:bodyPr/>
        <a:lstStyle/>
        <a:p>
          <a:r>
            <a:rPr lang="en-US" sz="2400" dirty="0"/>
            <a:t>Import</a:t>
          </a:r>
          <a:endParaRPr lang="en-US" sz="1800" dirty="0"/>
        </a:p>
      </dgm:t>
    </dgm:pt>
    <dgm:pt modelId="{EE91FD23-EDEA-4F00-959A-D7C55F3DAE77}" type="parTrans" cxnId="{2B83FA68-79A1-48AA-A347-CBEC9B5CFBB2}">
      <dgm:prSet/>
      <dgm:spPr/>
      <dgm:t>
        <a:bodyPr/>
        <a:lstStyle/>
        <a:p>
          <a:endParaRPr lang="en-US" sz="2400"/>
        </a:p>
      </dgm:t>
    </dgm:pt>
    <dgm:pt modelId="{C6BD6420-2D8F-4B04-9795-7FEA0EF2D04C}" type="sibTrans" cxnId="{2B83FA68-79A1-48AA-A347-CBEC9B5CFBB2}">
      <dgm:prSet/>
      <dgm:spPr/>
      <dgm:t>
        <a:bodyPr/>
        <a:lstStyle/>
        <a:p>
          <a:endParaRPr lang="en-US" sz="2400"/>
        </a:p>
      </dgm:t>
    </dgm:pt>
    <dgm:pt modelId="{DC86C7A0-90BF-439D-AD05-85CC86A56A24}">
      <dgm:prSet phldrT="[Text]" custT="1"/>
      <dgm:spPr>
        <a:ln>
          <a:solidFill>
            <a:srgbClr val="18BC9C"/>
          </a:solidFill>
        </a:ln>
      </dgm:spPr>
      <dgm:t>
        <a:bodyPr/>
        <a:lstStyle/>
        <a:p>
          <a:r>
            <a:rPr lang="en-US" sz="2800" dirty="0" err="1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tq_get</a:t>
          </a:r>
          <a:endParaRPr lang="en-US" sz="2800" dirty="0">
            <a:solidFill>
              <a:schemeClr val="bg2"/>
            </a:solidFill>
            <a:latin typeface="Apple Color Emoji" charset="0"/>
            <a:ea typeface="Apple Color Emoji" charset="0"/>
            <a:cs typeface="Apple Color Emoji" charset="0"/>
          </a:endParaRPr>
        </a:p>
      </dgm:t>
    </dgm:pt>
    <dgm:pt modelId="{4D62A79E-DDEB-4382-83FD-65E30844F098}" type="parTrans" cxnId="{D028D37C-7A9A-4C94-801D-4F29B4B40AAB}">
      <dgm:prSet/>
      <dgm:spPr/>
      <dgm:t>
        <a:bodyPr/>
        <a:lstStyle/>
        <a:p>
          <a:endParaRPr lang="en-US" sz="2400"/>
        </a:p>
      </dgm:t>
    </dgm:pt>
    <dgm:pt modelId="{8040F56A-C8BB-4069-AFF5-6112C8D0DCDD}" type="sibTrans" cxnId="{D028D37C-7A9A-4C94-801D-4F29B4B40AAB}">
      <dgm:prSet/>
      <dgm:spPr/>
      <dgm:t>
        <a:bodyPr/>
        <a:lstStyle/>
        <a:p>
          <a:endParaRPr lang="en-US" sz="2400"/>
        </a:p>
      </dgm:t>
    </dgm:pt>
    <dgm:pt modelId="{19A93685-AF3C-4EFB-B75B-CE39BC8BA37C}">
      <dgm:prSet phldrT="[Text]" custT="1"/>
      <dgm:spPr>
        <a:solidFill>
          <a:srgbClr val="2C3E50"/>
        </a:solidFill>
        <a:ln>
          <a:solidFill>
            <a:srgbClr val="18BC9C"/>
          </a:solidFill>
        </a:ln>
      </dgm:spPr>
      <dgm:t>
        <a:bodyPr/>
        <a:lstStyle/>
        <a:p>
          <a:r>
            <a:rPr lang="en-US" sz="2000" dirty="0"/>
            <a:t>Transform</a:t>
          </a:r>
          <a:endParaRPr lang="en-US" sz="1600" dirty="0"/>
        </a:p>
      </dgm:t>
    </dgm:pt>
    <dgm:pt modelId="{715D5568-4F05-4535-85F5-8001A8D7C726}" type="parTrans" cxnId="{9A613AF5-2AD6-4073-8CB3-BE5AFE14298B}">
      <dgm:prSet/>
      <dgm:spPr/>
      <dgm:t>
        <a:bodyPr/>
        <a:lstStyle/>
        <a:p>
          <a:endParaRPr lang="en-US" sz="2400"/>
        </a:p>
      </dgm:t>
    </dgm:pt>
    <dgm:pt modelId="{C9E1299A-E127-4C35-95C1-34197EEB3332}" type="sibTrans" cxnId="{9A613AF5-2AD6-4073-8CB3-BE5AFE14298B}">
      <dgm:prSet/>
      <dgm:spPr/>
      <dgm:t>
        <a:bodyPr/>
        <a:lstStyle/>
        <a:p>
          <a:endParaRPr lang="en-US" sz="2400"/>
        </a:p>
      </dgm:t>
    </dgm:pt>
    <dgm:pt modelId="{7D5092E9-89AF-431C-BAF6-1B3D7442DF83}">
      <dgm:prSet phldrT="[Text]" custT="1"/>
      <dgm:spPr>
        <a:ln>
          <a:solidFill>
            <a:srgbClr val="18BC9C"/>
          </a:solidFill>
        </a:ln>
      </dgm:spPr>
      <dgm:t>
        <a:bodyPr/>
        <a:lstStyle/>
        <a:p>
          <a:r>
            <a:rPr lang="en-US" sz="2800" dirty="0" err="1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tq_transmute</a:t>
          </a:r>
          <a:r>
            <a:rPr lang="en-US" sz="2800" dirty="0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 &amp; </a:t>
          </a:r>
          <a:r>
            <a:rPr lang="en-US" sz="2800" dirty="0" err="1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tq_mutate</a:t>
          </a:r>
          <a:endParaRPr lang="en-US" sz="2800" dirty="0">
            <a:solidFill>
              <a:schemeClr val="bg2"/>
            </a:solidFill>
            <a:latin typeface="Apple Color Emoji" charset="0"/>
            <a:ea typeface="Apple Color Emoji" charset="0"/>
            <a:cs typeface="Apple Color Emoji" charset="0"/>
          </a:endParaRPr>
        </a:p>
      </dgm:t>
    </dgm:pt>
    <dgm:pt modelId="{3418E2DE-A7AA-4DFB-92CD-82FAF247961A}" type="parTrans" cxnId="{5FDD9E0D-CE43-4347-A712-88A54758F58C}">
      <dgm:prSet/>
      <dgm:spPr/>
      <dgm:t>
        <a:bodyPr/>
        <a:lstStyle/>
        <a:p>
          <a:endParaRPr lang="en-US" sz="2400"/>
        </a:p>
      </dgm:t>
    </dgm:pt>
    <dgm:pt modelId="{16ACFD79-6433-4FA3-972B-09255ABF7FA0}" type="sibTrans" cxnId="{5FDD9E0D-CE43-4347-A712-88A54758F58C}">
      <dgm:prSet/>
      <dgm:spPr/>
      <dgm:t>
        <a:bodyPr/>
        <a:lstStyle/>
        <a:p>
          <a:endParaRPr lang="en-US" sz="2400"/>
        </a:p>
      </dgm:t>
    </dgm:pt>
    <dgm:pt modelId="{B32F7890-C0C9-49E4-9689-D1289939230E}">
      <dgm:prSet phldrT="[Text]" custT="1"/>
      <dgm:spPr>
        <a:ln>
          <a:solidFill>
            <a:srgbClr val="18BC9C"/>
          </a:solidFill>
        </a:ln>
      </dgm:spPr>
      <dgm:t>
        <a:bodyPr/>
        <a:lstStyle/>
        <a:p>
          <a:r>
            <a:rPr lang="en-US" sz="2800" dirty="0" err="1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tq_portfolio</a:t>
          </a:r>
          <a:endParaRPr lang="en-US" sz="2800" dirty="0">
            <a:solidFill>
              <a:schemeClr val="bg2"/>
            </a:solidFill>
            <a:latin typeface="Apple Color Emoji" charset="0"/>
            <a:ea typeface="Apple Color Emoji" charset="0"/>
            <a:cs typeface="Apple Color Emoji" charset="0"/>
          </a:endParaRPr>
        </a:p>
      </dgm:t>
    </dgm:pt>
    <dgm:pt modelId="{98DFAC7C-5C10-49DB-8D88-47FF079511DA}" type="parTrans" cxnId="{63C2EB50-C490-40C9-A481-E84278FE6559}">
      <dgm:prSet/>
      <dgm:spPr/>
      <dgm:t>
        <a:bodyPr/>
        <a:lstStyle/>
        <a:p>
          <a:endParaRPr lang="en-US" sz="2400"/>
        </a:p>
      </dgm:t>
    </dgm:pt>
    <dgm:pt modelId="{13CDD832-949E-4CC3-8671-10349B62A8D6}" type="sibTrans" cxnId="{63C2EB50-C490-40C9-A481-E84278FE6559}">
      <dgm:prSet/>
      <dgm:spPr/>
      <dgm:t>
        <a:bodyPr/>
        <a:lstStyle/>
        <a:p>
          <a:endParaRPr lang="en-US" sz="2400"/>
        </a:p>
      </dgm:t>
    </dgm:pt>
    <dgm:pt modelId="{D2AC1EEC-C091-495D-9F31-F2EBA5DE23A6}">
      <dgm:prSet phldrT="[Text]" custT="1"/>
      <dgm:spPr>
        <a:solidFill>
          <a:srgbClr val="2C3E50"/>
        </a:solidFill>
        <a:ln>
          <a:solidFill>
            <a:srgbClr val="18BC9C"/>
          </a:solidFill>
        </a:ln>
      </dgm:spPr>
      <dgm:t>
        <a:bodyPr/>
        <a:lstStyle/>
        <a:p>
          <a:r>
            <a:rPr lang="en-US" sz="2400" dirty="0"/>
            <a:t>Model</a:t>
          </a:r>
          <a:endParaRPr lang="en-US" sz="1800" dirty="0"/>
        </a:p>
      </dgm:t>
    </dgm:pt>
    <dgm:pt modelId="{1EA85C9A-66DC-41A7-9551-995A251C8390}" type="parTrans" cxnId="{D072EF98-4F31-4A64-A244-B27445002E64}">
      <dgm:prSet/>
      <dgm:spPr/>
      <dgm:t>
        <a:bodyPr/>
        <a:lstStyle/>
        <a:p>
          <a:endParaRPr lang="en-US" sz="2400"/>
        </a:p>
      </dgm:t>
    </dgm:pt>
    <dgm:pt modelId="{E468D1D1-A22E-4CD7-9EBC-2ADCB29DA50D}" type="sibTrans" cxnId="{D072EF98-4F31-4A64-A244-B27445002E64}">
      <dgm:prSet/>
      <dgm:spPr/>
      <dgm:t>
        <a:bodyPr/>
        <a:lstStyle/>
        <a:p>
          <a:endParaRPr lang="en-US" sz="2400"/>
        </a:p>
      </dgm:t>
    </dgm:pt>
    <dgm:pt modelId="{7E728216-ADDA-43E2-896D-0ADB73BB6B7A}">
      <dgm:prSet phldrT="[Text]" custT="1"/>
      <dgm:spPr>
        <a:ln>
          <a:solidFill>
            <a:srgbClr val="18BC9C"/>
          </a:solidFill>
        </a:ln>
      </dgm:spPr>
      <dgm:t>
        <a:bodyPr/>
        <a:lstStyle/>
        <a:p>
          <a:r>
            <a:rPr lang="en-US" sz="2800" dirty="0" err="1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tq_performance</a:t>
          </a:r>
          <a:endParaRPr lang="en-US" sz="2800" dirty="0">
            <a:solidFill>
              <a:schemeClr val="bg2"/>
            </a:solidFill>
            <a:latin typeface="Apple Color Emoji" charset="0"/>
            <a:ea typeface="Apple Color Emoji" charset="0"/>
            <a:cs typeface="Apple Color Emoji" charset="0"/>
          </a:endParaRPr>
        </a:p>
      </dgm:t>
    </dgm:pt>
    <dgm:pt modelId="{10BBE033-99AE-4F36-BC2D-AD0FFD7ACC6A}" type="parTrans" cxnId="{3E1D375D-DF10-46D3-AFBE-42F1DE01FE45}">
      <dgm:prSet/>
      <dgm:spPr/>
      <dgm:t>
        <a:bodyPr/>
        <a:lstStyle/>
        <a:p>
          <a:endParaRPr lang="en-US" sz="2400"/>
        </a:p>
      </dgm:t>
    </dgm:pt>
    <dgm:pt modelId="{5C107A08-05BB-43E7-98F3-AA2951147DED}" type="sibTrans" cxnId="{3E1D375D-DF10-46D3-AFBE-42F1DE01FE45}">
      <dgm:prSet/>
      <dgm:spPr/>
      <dgm:t>
        <a:bodyPr/>
        <a:lstStyle/>
        <a:p>
          <a:endParaRPr lang="en-US" sz="2400"/>
        </a:p>
      </dgm:t>
    </dgm:pt>
    <dgm:pt modelId="{0F5D50EE-D1C6-499D-B8BD-5E444EA680EC}" type="pres">
      <dgm:prSet presAssocID="{701199C4-721C-469C-BB2A-F0B1F25440DC}" presName="linearFlow" presStyleCnt="0">
        <dgm:presLayoutVars>
          <dgm:dir/>
          <dgm:animLvl val="lvl"/>
          <dgm:resizeHandles val="exact"/>
        </dgm:presLayoutVars>
      </dgm:prSet>
      <dgm:spPr/>
    </dgm:pt>
    <dgm:pt modelId="{27BFAE74-F7CE-4252-9AF2-BD16EF0B9715}" type="pres">
      <dgm:prSet presAssocID="{DB899444-01D6-45E3-8881-D085BD848FBE}" presName="composite" presStyleCnt="0"/>
      <dgm:spPr/>
    </dgm:pt>
    <dgm:pt modelId="{6CCA538D-EA2F-483A-B163-70679DCCFDD2}" type="pres">
      <dgm:prSet presAssocID="{DB899444-01D6-45E3-8881-D085BD848FB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CE977D7-5756-45F7-BF62-534061637565}" type="pres">
      <dgm:prSet presAssocID="{DB899444-01D6-45E3-8881-D085BD848FBE}" presName="descendantText" presStyleLbl="alignAcc1" presStyleIdx="0" presStyleCnt="3">
        <dgm:presLayoutVars>
          <dgm:bulletEnabled val="1"/>
        </dgm:presLayoutVars>
      </dgm:prSet>
      <dgm:spPr/>
    </dgm:pt>
    <dgm:pt modelId="{59CB3856-5BB3-456B-9CC1-BEAA148D963A}" type="pres">
      <dgm:prSet presAssocID="{C6BD6420-2D8F-4B04-9795-7FEA0EF2D04C}" presName="sp" presStyleCnt="0"/>
      <dgm:spPr/>
    </dgm:pt>
    <dgm:pt modelId="{39B0F557-4138-4D46-A748-2B0C9E472FDE}" type="pres">
      <dgm:prSet presAssocID="{19A93685-AF3C-4EFB-B75B-CE39BC8BA37C}" presName="composite" presStyleCnt="0"/>
      <dgm:spPr/>
    </dgm:pt>
    <dgm:pt modelId="{776B596A-9E7A-4F64-B682-81BE4AB2A808}" type="pres">
      <dgm:prSet presAssocID="{19A93685-AF3C-4EFB-B75B-CE39BC8BA37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E4E28DD-15EE-4246-9934-EB01750A31E5}" type="pres">
      <dgm:prSet presAssocID="{19A93685-AF3C-4EFB-B75B-CE39BC8BA37C}" presName="descendantText" presStyleLbl="alignAcc1" presStyleIdx="1" presStyleCnt="3">
        <dgm:presLayoutVars>
          <dgm:bulletEnabled val="1"/>
        </dgm:presLayoutVars>
      </dgm:prSet>
      <dgm:spPr/>
    </dgm:pt>
    <dgm:pt modelId="{1B9A8B09-CA6F-4E74-AF76-F3B0524C30A5}" type="pres">
      <dgm:prSet presAssocID="{C9E1299A-E127-4C35-95C1-34197EEB3332}" presName="sp" presStyleCnt="0"/>
      <dgm:spPr/>
    </dgm:pt>
    <dgm:pt modelId="{C29E2CDB-E660-4725-BBBF-31E43F27EAA5}" type="pres">
      <dgm:prSet presAssocID="{D2AC1EEC-C091-495D-9F31-F2EBA5DE23A6}" presName="composite" presStyleCnt="0"/>
      <dgm:spPr/>
    </dgm:pt>
    <dgm:pt modelId="{48BCFC55-E2BF-43F0-AB28-EDFA05BB2DBF}" type="pres">
      <dgm:prSet presAssocID="{D2AC1EEC-C091-495D-9F31-F2EBA5DE23A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F57593C-03E0-4866-BE8C-BF89C43EF2D1}" type="pres">
      <dgm:prSet presAssocID="{D2AC1EEC-C091-495D-9F31-F2EBA5DE23A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8551A504-9798-1947-8E7B-2AF889799E05}" type="presOf" srcId="{19A93685-AF3C-4EFB-B75B-CE39BC8BA37C}" destId="{776B596A-9E7A-4F64-B682-81BE4AB2A808}" srcOrd="0" destOrd="0" presId="urn:microsoft.com/office/officeart/2005/8/layout/chevron2"/>
    <dgm:cxn modelId="{5FDD9E0D-CE43-4347-A712-88A54758F58C}" srcId="{19A93685-AF3C-4EFB-B75B-CE39BC8BA37C}" destId="{7D5092E9-89AF-431C-BAF6-1B3D7442DF83}" srcOrd="0" destOrd="0" parTransId="{3418E2DE-A7AA-4DFB-92CD-82FAF247961A}" sibTransId="{16ACFD79-6433-4FA3-972B-09255ABF7FA0}"/>
    <dgm:cxn modelId="{DE7B9327-4956-3542-B602-FD4B492EC327}" type="presOf" srcId="{7E728216-ADDA-43E2-896D-0ADB73BB6B7A}" destId="{CF57593C-03E0-4866-BE8C-BF89C43EF2D1}" srcOrd="0" destOrd="0" presId="urn:microsoft.com/office/officeart/2005/8/layout/chevron2"/>
    <dgm:cxn modelId="{3E1D375D-DF10-46D3-AFBE-42F1DE01FE45}" srcId="{D2AC1EEC-C091-495D-9F31-F2EBA5DE23A6}" destId="{7E728216-ADDA-43E2-896D-0ADB73BB6B7A}" srcOrd="0" destOrd="0" parTransId="{10BBE033-99AE-4F36-BC2D-AD0FFD7ACC6A}" sibTransId="{5C107A08-05BB-43E7-98F3-AA2951147DED}"/>
    <dgm:cxn modelId="{155A1562-1993-7D4F-870D-3CBA3C706DA9}" type="presOf" srcId="{DB899444-01D6-45E3-8881-D085BD848FBE}" destId="{6CCA538D-EA2F-483A-B163-70679DCCFDD2}" srcOrd="0" destOrd="0" presId="urn:microsoft.com/office/officeart/2005/8/layout/chevron2"/>
    <dgm:cxn modelId="{0B198F67-26F5-E444-A0B6-E7DADEABD7EA}" type="presOf" srcId="{D2AC1EEC-C091-495D-9F31-F2EBA5DE23A6}" destId="{48BCFC55-E2BF-43F0-AB28-EDFA05BB2DBF}" srcOrd="0" destOrd="0" presId="urn:microsoft.com/office/officeart/2005/8/layout/chevron2"/>
    <dgm:cxn modelId="{2B83FA68-79A1-48AA-A347-CBEC9B5CFBB2}" srcId="{701199C4-721C-469C-BB2A-F0B1F25440DC}" destId="{DB899444-01D6-45E3-8881-D085BD848FBE}" srcOrd="0" destOrd="0" parTransId="{EE91FD23-EDEA-4F00-959A-D7C55F3DAE77}" sibTransId="{C6BD6420-2D8F-4B04-9795-7FEA0EF2D04C}"/>
    <dgm:cxn modelId="{63C2EB50-C490-40C9-A481-E84278FE6559}" srcId="{19A93685-AF3C-4EFB-B75B-CE39BC8BA37C}" destId="{B32F7890-C0C9-49E4-9689-D1289939230E}" srcOrd="1" destOrd="0" parTransId="{98DFAC7C-5C10-49DB-8D88-47FF079511DA}" sibTransId="{13CDD832-949E-4CC3-8671-10349B62A8D6}"/>
    <dgm:cxn modelId="{FBD87A58-AC38-404E-A18B-8B6EC19F7194}" type="presOf" srcId="{701199C4-721C-469C-BB2A-F0B1F25440DC}" destId="{0F5D50EE-D1C6-499D-B8BD-5E444EA680EC}" srcOrd="0" destOrd="0" presId="urn:microsoft.com/office/officeart/2005/8/layout/chevron2"/>
    <dgm:cxn modelId="{D028D37C-7A9A-4C94-801D-4F29B4B40AAB}" srcId="{DB899444-01D6-45E3-8881-D085BD848FBE}" destId="{DC86C7A0-90BF-439D-AD05-85CC86A56A24}" srcOrd="0" destOrd="0" parTransId="{4D62A79E-DDEB-4382-83FD-65E30844F098}" sibTransId="{8040F56A-C8BB-4069-AFF5-6112C8D0DCDD}"/>
    <dgm:cxn modelId="{D072EF98-4F31-4A64-A244-B27445002E64}" srcId="{701199C4-721C-469C-BB2A-F0B1F25440DC}" destId="{D2AC1EEC-C091-495D-9F31-F2EBA5DE23A6}" srcOrd="2" destOrd="0" parTransId="{1EA85C9A-66DC-41A7-9551-995A251C8390}" sibTransId="{E468D1D1-A22E-4CD7-9EBC-2ADCB29DA50D}"/>
    <dgm:cxn modelId="{2B03FFD3-997B-0846-8DE5-E034E0ABCFF1}" type="presOf" srcId="{7D5092E9-89AF-431C-BAF6-1B3D7442DF83}" destId="{1E4E28DD-15EE-4246-9934-EB01750A31E5}" srcOrd="0" destOrd="0" presId="urn:microsoft.com/office/officeart/2005/8/layout/chevron2"/>
    <dgm:cxn modelId="{E600A4D8-7F8B-BC49-B0F0-B75E59FF71F4}" type="presOf" srcId="{DC86C7A0-90BF-439D-AD05-85CC86A56A24}" destId="{5CE977D7-5756-45F7-BF62-534061637565}" srcOrd="0" destOrd="0" presId="urn:microsoft.com/office/officeart/2005/8/layout/chevron2"/>
    <dgm:cxn modelId="{51DB0DEB-277C-2C46-950B-39CE2BF32614}" type="presOf" srcId="{B32F7890-C0C9-49E4-9689-D1289939230E}" destId="{1E4E28DD-15EE-4246-9934-EB01750A31E5}" srcOrd="0" destOrd="1" presId="urn:microsoft.com/office/officeart/2005/8/layout/chevron2"/>
    <dgm:cxn modelId="{9A613AF5-2AD6-4073-8CB3-BE5AFE14298B}" srcId="{701199C4-721C-469C-BB2A-F0B1F25440DC}" destId="{19A93685-AF3C-4EFB-B75B-CE39BC8BA37C}" srcOrd="1" destOrd="0" parTransId="{715D5568-4F05-4535-85F5-8001A8D7C726}" sibTransId="{C9E1299A-E127-4C35-95C1-34197EEB3332}"/>
    <dgm:cxn modelId="{56BD89DF-2DB6-2A41-B98D-02420218AB91}" type="presParOf" srcId="{0F5D50EE-D1C6-499D-B8BD-5E444EA680EC}" destId="{27BFAE74-F7CE-4252-9AF2-BD16EF0B9715}" srcOrd="0" destOrd="0" presId="urn:microsoft.com/office/officeart/2005/8/layout/chevron2"/>
    <dgm:cxn modelId="{44F34D83-5577-114B-A100-C608274B51B0}" type="presParOf" srcId="{27BFAE74-F7CE-4252-9AF2-BD16EF0B9715}" destId="{6CCA538D-EA2F-483A-B163-70679DCCFDD2}" srcOrd="0" destOrd="0" presId="urn:microsoft.com/office/officeart/2005/8/layout/chevron2"/>
    <dgm:cxn modelId="{4B94C5EE-9713-5E46-9D08-1281C0AF4A25}" type="presParOf" srcId="{27BFAE74-F7CE-4252-9AF2-BD16EF0B9715}" destId="{5CE977D7-5756-45F7-BF62-534061637565}" srcOrd="1" destOrd="0" presId="urn:microsoft.com/office/officeart/2005/8/layout/chevron2"/>
    <dgm:cxn modelId="{1BD2CF25-38DF-AF46-A095-A8791EBBCC86}" type="presParOf" srcId="{0F5D50EE-D1C6-499D-B8BD-5E444EA680EC}" destId="{59CB3856-5BB3-456B-9CC1-BEAA148D963A}" srcOrd="1" destOrd="0" presId="urn:microsoft.com/office/officeart/2005/8/layout/chevron2"/>
    <dgm:cxn modelId="{34134D85-5F58-6749-B49D-E03743C6A232}" type="presParOf" srcId="{0F5D50EE-D1C6-499D-B8BD-5E444EA680EC}" destId="{39B0F557-4138-4D46-A748-2B0C9E472FDE}" srcOrd="2" destOrd="0" presId="urn:microsoft.com/office/officeart/2005/8/layout/chevron2"/>
    <dgm:cxn modelId="{7D249F06-159F-0D48-8241-D1EBD6CF6ED5}" type="presParOf" srcId="{39B0F557-4138-4D46-A748-2B0C9E472FDE}" destId="{776B596A-9E7A-4F64-B682-81BE4AB2A808}" srcOrd="0" destOrd="0" presId="urn:microsoft.com/office/officeart/2005/8/layout/chevron2"/>
    <dgm:cxn modelId="{A526AB98-BCDB-1E47-A155-D23107E90398}" type="presParOf" srcId="{39B0F557-4138-4D46-A748-2B0C9E472FDE}" destId="{1E4E28DD-15EE-4246-9934-EB01750A31E5}" srcOrd="1" destOrd="0" presId="urn:microsoft.com/office/officeart/2005/8/layout/chevron2"/>
    <dgm:cxn modelId="{4949032E-8D14-0844-9222-E1157B81638B}" type="presParOf" srcId="{0F5D50EE-D1C6-499D-B8BD-5E444EA680EC}" destId="{1B9A8B09-CA6F-4E74-AF76-F3B0524C30A5}" srcOrd="3" destOrd="0" presId="urn:microsoft.com/office/officeart/2005/8/layout/chevron2"/>
    <dgm:cxn modelId="{D5182D63-DF7B-8648-8A8F-EE288D8152D1}" type="presParOf" srcId="{0F5D50EE-D1C6-499D-B8BD-5E444EA680EC}" destId="{C29E2CDB-E660-4725-BBBF-31E43F27EAA5}" srcOrd="4" destOrd="0" presId="urn:microsoft.com/office/officeart/2005/8/layout/chevron2"/>
    <dgm:cxn modelId="{DE181F0B-4DBC-FE4A-B53F-A8E9BFF024E8}" type="presParOf" srcId="{C29E2CDB-E660-4725-BBBF-31E43F27EAA5}" destId="{48BCFC55-E2BF-43F0-AB28-EDFA05BB2DBF}" srcOrd="0" destOrd="0" presId="urn:microsoft.com/office/officeart/2005/8/layout/chevron2"/>
    <dgm:cxn modelId="{C0BD2A1D-F447-104C-B8B2-536CEBA1C277}" type="presParOf" srcId="{C29E2CDB-E660-4725-BBBF-31E43F27EAA5}" destId="{CF57593C-03E0-4866-BE8C-BF89C43EF2D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1199C4-721C-469C-BB2A-F0B1F25440D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5092E9-89AF-431C-BAF6-1B3D7442DF83}">
      <dgm:prSet phldrT="[Text]" custT="1"/>
      <dgm:spPr>
        <a:ln>
          <a:solidFill>
            <a:srgbClr val="18BC9C"/>
          </a:solidFill>
        </a:ln>
      </dgm:spPr>
      <dgm:t>
        <a:bodyPr/>
        <a:lstStyle/>
        <a:p>
          <a:r>
            <a:rPr lang="en-US" sz="2400" dirty="0" err="1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tk_get_timeseries_signature</a:t>
          </a:r>
          <a:r>
            <a:rPr lang="en-US" sz="2400" dirty="0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()</a:t>
          </a:r>
        </a:p>
      </dgm:t>
    </dgm:pt>
    <dgm:pt modelId="{19A93685-AF3C-4EFB-B75B-CE39BC8BA37C}">
      <dgm:prSet phldrT="[Text]" custT="1"/>
      <dgm:spPr>
        <a:solidFill>
          <a:srgbClr val="2C3E50"/>
        </a:solidFill>
        <a:ln>
          <a:solidFill>
            <a:srgbClr val="18BC9C"/>
          </a:solidFill>
        </a:ln>
      </dgm:spPr>
      <dgm:t>
        <a:bodyPr/>
        <a:lstStyle/>
        <a:p>
          <a:r>
            <a:rPr lang="en-US" sz="2000" dirty="0"/>
            <a:t>Transform</a:t>
          </a:r>
          <a:endParaRPr lang="en-US" sz="1600" dirty="0"/>
        </a:p>
      </dgm:t>
    </dgm:pt>
    <dgm:pt modelId="{C9E1299A-E127-4C35-95C1-34197EEB3332}" type="sibTrans" cxnId="{9A613AF5-2AD6-4073-8CB3-BE5AFE14298B}">
      <dgm:prSet/>
      <dgm:spPr/>
      <dgm:t>
        <a:bodyPr/>
        <a:lstStyle/>
        <a:p>
          <a:endParaRPr lang="en-US" sz="2400"/>
        </a:p>
      </dgm:t>
    </dgm:pt>
    <dgm:pt modelId="{715D5568-4F05-4535-85F5-8001A8D7C726}" type="parTrans" cxnId="{9A613AF5-2AD6-4073-8CB3-BE5AFE14298B}">
      <dgm:prSet/>
      <dgm:spPr/>
      <dgm:t>
        <a:bodyPr/>
        <a:lstStyle/>
        <a:p>
          <a:endParaRPr lang="en-US" sz="2400"/>
        </a:p>
      </dgm:t>
    </dgm:pt>
    <dgm:pt modelId="{16ACFD79-6433-4FA3-972B-09255ABF7FA0}" type="sibTrans" cxnId="{5FDD9E0D-CE43-4347-A712-88A54758F58C}">
      <dgm:prSet/>
      <dgm:spPr/>
      <dgm:t>
        <a:bodyPr/>
        <a:lstStyle/>
        <a:p>
          <a:endParaRPr lang="en-US" sz="2400"/>
        </a:p>
      </dgm:t>
    </dgm:pt>
    <dgm:pt modelId="{3418E2DE-A7AA-4DFB-92CD-82FAF247961A}" type="parTrans" cxnId="{5FDD9E0D-CE43-4347-A712-88A54758F58C}">
      <dgm:prSet/>
      <dgm:spPr/>
      <dgm:t>
        <a:bodyPr/>
        <a:lstStyle/>
        <a:p>
          <a:endParaRPr lang="en-US" sz="2400"/>
        </a:p>
      </dgm:t>
    </dgm:pt>
    <dgm:pt modelId="{DB899444-01D6-45E3-8881-D085BD848FBE}">
      <dgm:prSet phldrT="[Text]" custT="1"/>
      <dgm:spPr>
        <a:solidFill>
          <a:srgbClr val="2C3E50"/>
        </a:solidFill>
        <a:ln>
          <a:solidFill>
            <a:srgbClr val="18BC9C"/>
          </a:solidFill>
        </a:ln>
      </dgm:spPr>
      <dgm:t>
        <a:bodyPr/>
        <a:lstStyle/>
        <a:p>
          <a:r>
            <a:rPr lang="en-US" sz="2400" dirty="0"/>
            <a:t>Extract</a:t>
          </a:r>
          <a:endParaRPr lang="en-US" sz="1800" dirty="0"/>
        </a:p>
      </dgm:t>
    </dgm:pt>
    <dgm:pt modelId="{C6BD6420-2D8F-4B04-9795-7FEA0EF2D04C}" type="sibTrans" cxnId="{2B83FA68-79A1-48AA-A347-CBEC9B5CFBB2}">
      <dgm:prSet/>
      <dgm:spPr/>
      <dgm:t>
        <a:bodyPr/>
        <a:lstStyle/>
        <a:p>
          <a:endParaRPr lang="en-US" sz="2400"/>
        </a:p>
      </dgm:t>
    </dgm:pt>
    <dgm:pt modelId="{EE91FD23-EDEA-4F00-959A-D7C55F3DAE77}" type="parTrans" cxnId="{2B83FA68-79A1-48AA-A347-CBEC9B5CFBB2}">
      <dgm:prSet/>
      <dgm:spPr/>
      <dgm:t>
        <a:bodyPr/>
        <a:lstStyle/>
        <a:p>
          <a:endParaRPr lang="en-US" sz="2400"/>
        </a:p>
      </dgm:t>
    </dgm:pt>
    <dgm:pt modelId="{DC86C7A0-90BF-439D-AD05-85CC86A56A24}">
      <dgm:prSet phldrT="[Text]" custT="1"/>
      <dgm:spPr>
        <a:ln>
          <a:solidFill>
            <a:srgbClr val="18BC9C"/>
          </a:solidFill>
        </a:ln>
      </dgm:spPr>
      <dgm:t>
        <a:bodyPr/>
        <a:lstStyle/>
        <a:p>
          <a:r>
            <a:rPr lang="en-US" sz="2400" dirty="0" err="1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tk_index</a:t>
          </a:r>
          <a:r>
            <a:rPr lang="en-US" sz="2400" dirty="0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()</a:t>
          </a:r>
        </a:p>
      </dgm:t>
    </dgm:pt>
    <dgm:pt modelId="{8040F56A-C8BB-4069-AFF5-6112C8D0DCDD}" type="sibTrans" cxnId="{D028D37C-7A9A-4C94-801D-4F29B4B40AAB}">
      <dgm:prSet/>
      <dgm:spPr/>
      <dgm:t>
        <a:bodyPr/>
        <a:lstStyle/>
        <a:p>
          <a:endParaRPr lang="en-US" sz="2400"/>
        </a:p>
      </dgm:t>
    </dgm:pt>
    <dgm:pt modelId="{4D62A79E-DDEB-4382-83FD-65E30844F098}" type="parTrans" cxnId="{D028D37C-7A9A-4C94-801D-4F29B4B40AAB}">
      <dgm:prSet/>
      <dgm:spPr/>
      <dgm:t>
        <a:bodyPr/>
        <a:lstStyle/>
        <a:p>
          <a:endParaRPr lang="en-US" sz="2400"/>
        </a:p>
      </dgm:t>
    </dgm:pt>
    <dgm:pt modelId="{66FFE98E-778B-438E-8213-BBCF03C1BE2C}">
      <dgm:prSet phldrT="[Text]" custT="1"/>
      <dgm:spPr>
        <a:ln>
          <a:solidFill>
            <a:srgbClr val="18BC9C"/>
          </a:solidFill>
        </a:ln>
      </dgm:spPr>
      <dgm:t>
        <a:bodyPr/>
        <a:lstStyle/>
        <a:p>
          <a:r>
            <a:rPr lang="en-US" sz="2400" dirty="0" err="1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tk_make_future_timeseries</a:t>
          </a:r>
          <a:r>
            <a:rPr lang="en-US" sz="2400" dirty="0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()</a:t>
          </a:r>
        </a:p>
      </dgm:t>
    </dgm:pt>
    <dgm:pt modelId="{E97DDA68-64B6-4E84-A1D3-AF6B5FA18D2C}" type="parTrans" cxnId="{112EA34D-0F80-4625-9C41-6C8E7BC8DDF8}">
      <dgm:prSet/>
      <dgm:spPr/>
      <dgm:t>
        <a:bodyPr/>
        <a:lstStyle/>
        <a:p>
          <a:endParaRPr lang="en-US"/>
        </a:p>
      </dgm:t>
    </dgm:pt>
    <dgm:pt modelId="{F9513828-AE9D-4786-B111-94F74D486064}" type="sibTrans" cxnId="{112EA34D-0F80-4625-9C41-6C8E7BC8DDF8}">
      <dgm:prSet/>
      <dgm:spPr/>
      <dgm:t>
        <a:bodyPr/>
        <a:lstStyle/>
        <a:p>
          <a:endParaRPr lang="en-US"/>
        </a:p>
      </dgm:t>
    </dgm:pt>
    <dgm:pt modelId="{60CFF7C6-BFD6-41A5-9EA9-06C6696965FC}">
      <dgm:prSet phldrT="[Text]" custT="1"/>
      <dgm:spPr>
        <a:ln>
          <a:solidFill>
            <a:srgbClr val="18BC9C"/>
          </a:solidFill>
        </a:ln>
      </dgm:spPr>
      <dgm:t>
        <a:bodyPr/>
        <a:lstStyle/>
        <a:p>
          <a:r>
            <a:rPr lang="en-US" sz="2400" dirty="0" err="1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tk_get_timeseries_summary</a:t>
          </a:r>
          <a:r>
            <a:rPr lang="en-US" sz="2400" dirty="0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()</a:t>
          </a:r>
        </a:p>
      </dgm:t>
    </dgm:pt>
    <dgm:pt modelId="{41A2909F-5415-4928-8B47-B59B5766D718}" type="parTrans" cxnId="{91ECAD41-E0DD-4ED6-A805-3C6C56914145}">
      <dgm:prSet/>
      <dgm:spPr/>
      <dgm:t>
        <a:bodyPr/>
        <a:lstStyle/>
        <a:p>
          <a:endParaRPr lang="en-US"/>
        </a:p>
      </dgm:t>
    </dgm:pt>
    <dgm:pt modelId="{94306CCF-5CC3-4569-85B3-0E5CBC614ED5}" type="sibTrans" cxnId="{91ECAD41-E0DD-4ED6-A805-3C6C56914145}">
      <dgm:prSet/>
      <dgm:spPr/>
      <dgm:t>
        <a:bodyPr/>
        <a:lstStyle/>
        <a:p>
          <a:endParaRPr lang="en-US"/>
        </a:p>
      </dgm:t>
    </dgm:pt>
    <dgm:pt modelId="{48979715-ACDF-46A9-BEE9-61B9DB2CCFE8}">
      <dgm:prSet phldrT="[Text]" custT="1"/>
      <dgm:spPr>
        <a:ln>
          <a:solidFill>
            <a:srgbClr val="18BC9C"/>
          </a:solidFill>
        </a:ln>
      </dgm:spPr>
      <dgm:t>
        <a:bodyPr/>
        <a:lstStyle/>
        <a:p>
          <a:endParaRPr lang="en-US" sz="400" dirty="0">
            <a:solidFill>
              <a:schemeClr val="bg2"/>
            </a:solidFill>
            <a:latin typeface="Apple Color Emoji" charset="0"/>
            <a:ea typeface="Apple Color Emoji" charset="0"/>
            <a:cs typeface="Apple Color Emoji" charset="0"/>
          </a:endParaRPr>
        </a:p>
      </dgm:t>
    </dgm:pt>
    <dgm:pt modelId="{D1F43669-EC1F-486C-A4F2-BB15C1C4A64E}" type="parTrans" cxnId="{21329F0E-12C1-470E-8211-77E43984B9A9}">
      <dgm:prSet/>
      <dgm:spPr/>
      <dgm:t>
        <a:bodyPr/>
        <a:lstStyle/>
        <a:p>
          <a:endParaRPr lang="en-US"/>
        </a:p>
      </dgm:t>
    </dgm:pt>
    <dgm:pt modelId="{78463AB9-44B7-4313-9FEA-D6F8819621C5}" type="sibTrans" cxnId="{21329F0E-12C1-470E-8211-77E43984B9A9}">
      <dgm:prSet/>
      <dgm:spPr/>
      <dgm:t>
        <a:bodyPr/>
        <a:lstStyle/>
        <a:p>
          <a:endParaRPr lang="en-US"/>
        </a:p>
      </dgm:t>
    </dgm:pt>
    <dgm:pt modelId="{F948B6A2-10E3-4471-81A3-7F8826E704D6}">
      <dgm:prSet phldrT="[Text]" custT="1"/>
      <dgm:spPr>
        <a:ln>
          <a:solidFill>
            <a:srgbClr val="18BC9C"/>
          </a:solidFill>
        </a:ln>
      </dgm:spPr>
      <dgm:t>
        <a:bodyPr/>
        <a:lstStyle/>
        <a:p>
          <a:endParaRPr lang="en-US" sz="400" dirty="0">
            <a:solidFill>
              <a:schemeClr val="bg2"/>
            </a:solidFill>
            <a:latin typeface="Apple Color Emoji" charset="0"/>
            <a:ea typeface="Apple Color Emoji" charset="0"/>
            <a:cs typeface="Apple Color Emoji" charset="0"/>
          </a:endParaRPr>
        </a:p>
      </dgm:t>
    </dgm:pt>
    <dgm:pt modelId="{AE52CF85-7B5B-4B57-B0E2-387D1AB42952}" type="parTrans" cxnId="{B2C2A4EF-E91B-467D-907D-BAEDB77A45FA}">
      <dgm:prSet/>
      <dgm:spPr/>
      <dgm:t>
        <a:bodyPr/>
        <a:lstStyle/>
        <a:p>
          <a:endParaRPr lang="en-US"/>
        </a:p>
      </dgm:t>
    </dgm:pt>
    <dgm:pt modelId="{808BEDD7-515D-4437-8632-55CB77DE7B68}" type="sibTrans" cxnId="{B2C2A4EF-E91B-467D-907D-BAEDB77A45FA}">
      <dgm:prSet/>
      <dgm:spPr/>
      <dgm:t>
        <a:bodyPr/>
        <a:lstStyle/>
        <a:p>
          <a:endParaRPr lang="en-US"/>
        </a:p>
      </dgm:t>
    </dgm:pt>
    <dgm:pt modelId="{0F5D50EE-D1C6-499D-B8BD-5E444EA680EC}" type="pres">
      <dgm:prSet presAssocID="{701199C4-721C-469C-BB2A-F0B1F25440DC}" presName="linearFlow" presStyleCnt="0">
        <dgm:presLayoutVars>
          <dgm:dir/>
          <dgm:animLvl val="lvl"/>
          <dgm:resizeHandles val="exact"/>
        </dgm:presLayoutVars>
      </dgm:prSet>
      <dgm:spPr/>
    </dgm:pt>
    <dgm:pt modelId="{27BFAE74-F7CE-4252-9AF2-BD16EF0B9715}" type="pres">
      <dgm:prSet presAssocID="{DB899444-01D6-45E3-8881-D085BD848FBE}" presName="composite" presStyleCnt="0"/>
      <dgm:spPr/>
    </dgm:pt>
    <dgm:pt modelId="{6CCA538D-EA2F-483A-B163-70679DCCFDD2}" type="pres">
      <dgm:prSet presAssocID="{DB899444-01D6-45E3-8881-D085BD848FB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5CE977D7-5756-45F7-BF62-534061637565}" type="pres">
      <dgm:prSet presAssocID="{DB899444-01D6-45E3-8881-D085BD848FBE}" presName="descendantText" presStyleLbl="alignAcc1" presStyleIdx="0" presStyleCnt="2" custLinFactNeighborY="-857">
        <dgm:presLayoutVars>
          <dgm:bulletEnabled val="1"/>
        </dgm:presLayoutVars>
      </dgm:prSet>
      <dgm:spPr/>
    </dgm:pt>
    <dgm:pt modelId="{59CB3856-5BB3-456B-9CC1-BEAA148D963A}" type="pres">
      <dgm:prSet presAssocID="{C6BD6420-2D8F-4B04-9795-7FEA0EF2D04C}" presName="sp" presStyleCnt="0"/>
      <dgm:spPr/>
    </dgm:pt>
    <dgm:pt modelId="{39B0F557-4138-4D46-A748-2B0C9E472FDE}" type="pres">
      <dgm:prSet presAssocID="{19A93685-AF3C-4EFB-B75B-CE39BC8BA37C}" presName="composite" presStyleCnt="0"/>
      <dgm:spPr/>
    </dgm:pt>
    <dgm:pt modelId="{776B596A-9E7A-4F64-B682-81BE4AB2A808}" type="pres">
      <dgm:prSet presAssocID="{19A93685-AF3C-4EFB-B75B-CE39BC8BA37C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1E4E28DD-15EE-4246-9934-EB01750A31E5}" type="pres">
      <dgm:prSet presAssocID="{19A93685-AF3C-4EFB-B75B-CE39BC8BA37C}" presName="descendantText" presStyleLbl="alignAcc1" presStyleIdx="1" presStyleCnt="2" custLinFactNeighborY="-857">
        <dgm:presLayoutVars>
          <dgm:bulletEnabled val="1"/>
        </dgm:presLayoutVars>
      </dgm:prSet>
      <dgm:spPr/>
    </dgm:pt>
  </dgm:ptLst>
  <dgm:cxnLst>
    <dgm:cxn modelId="{5FDD9E0D-CE43-4347-A712-88A54758F58C}" srcId="{19A93685-AF3C-4EFB-B75B-CE39BC8BA37C}" destId="{7D5092E9-89AF-431C-BAF6-1B3D7442DF83}" srcOrd="0" destOrd="0" parTransId="{3418E2DE-A7AA-4DFB-92CD-82FAF247961A}" sibTransId="{16ACFD79-6433-4FA3-972B-09255ABF7FA0}"/>
    <dgm:cxn modelId="{21329F0E-12C1-470E-8211-77E43984B9A9}" srcId="{19A93685-AF3C-4EFB-B75B-CE39BC8BA37C}" destId="{48979715-ACDF-46A9-BEE9-61B9DB2CCFE8}" srcOrd="1" destOrd="0" parTransId="{D1F43669-EC1F-486C-A4F2-BB15C1C4A64E}" sibTransId="{78463AB9-44B7-4313-9FEA-D6F8819621C5}"/>
    <dgm:cxn modelId="{91ECAD41-E0DD-4ED6-A805-3C6C56914145}" srcId="{19A93685-AF3C-4EFB-B75B-CE39BC8BA37C}" destId="{60CFF7C6-BFD6-41A5-9EA9-06C6696965FC}" srcOrd="2" destOrd="0" parTransId="{41A2909F-5415-4928-8B47-B59B5766D718}" sibTransId="{94306CCF-5CC3-4569-85B3-0E5CBC614ED5}"/>
    <dgm:cxn modelId="{FE402768-E548-4E82-B627-F6EB86FD8840}" type="presOf" srcId="{19A93685-AF3C-4EFB-B75B-CE39BC8BA37C}" destId="{776B596A-9E7A-4F64-B682-81BE4AB2A808}" srcOrd="0" destOrd="0" presId="urn:microsoft.com/office/officeart/2005/8/layout/chevron2"/>
    <dgm:cxn modelId="{2B83FA68-79A1-48AA-A347-CBEC9B5CFBB2}" srcId="{701199C4-721C-469C-BB2A-F0B1F25440DC}" destId="{DB899444-01D6-45E3-8881-D085BD848FBE}" srcOrd="0" destOrd="0" parTransId="{EE91FD23-EDEA-4F00-959A-D7C55F3DAE77}" sibTransId="{C6BD6420-2D8F-4B04-9795-7FEA0EF2D04C}"/>
    <dgm:cxn modelId="{112EA34D-0F80-4625-9C41-6C8E7BC8DDF8}" srcId="{19A93685-AF3C-4EFB-B75B-CE39BC8BA37C}" destId="{66FFE98E-778B-438E-8213-BBCF03C1BE2C}" srcOrd="4" destOrd="0" parTransId="{E97DDA68-64B6-4E84-A1D3-AF6B5FA18D2C}" sibTransId="{F9513828-AE9D-4786-B111-94F74D486064}"/>
    <dgm:cxn modelId="{D028D37C-7A9A-4C94-801D-4F29B4B40AAB}" srcId="{DB899444-01D6-45E3-8881-D085BD848FBE}" destId="{DC86C7A0-90BF-439D-AD05-85CC86A56A24}" srcOrd="0" destOrd="0" parTransId="{4D62A79E-DDEB-4382-83FD-65E30844F098}" sibTransId="{8040F56A-C8BB-4069-AFF5-6112C8D0DCDD}"/>
    <dgm:cxn modelId="{90299A81-8DA2-4C9D-8278-7BDD66823341}" type="presOf" srcId="{66FFE98E-778B-438E-8213-BBCF03C1BE2C}" destId="{1E4E28DD-15EE-4246-9934-EB01750A31E5}" srcOrd="0" destOrd="4" presId="urn:microsoft.com/office/officeart/2005/8/layout/chevron2"/>
    <dgm:cxn modelId="{3FC9B594-7E2D-4F7C-9C79-0C66E6A6ED13}" type="presOf" srcId="{F948B6A2-10E3-4471-81A3-7F8826E704D6}" destId="{1E4E28DD-15EE-4246-9934-EB01750A31E5}" srcOrd="0" destOrd="3" presId="urn:microsoft.com/office/officeart/2005/8/layout/chevron2"/>
    <dgm:cxn modelId="{2C2B22B9-6879-4423-AAF2-CD188EA6102D}" type="presOf" srcId="{60CFF7C6-BFD6-41A5-9EA9-06C6696965FC}" destId="{1E4E28DD-15EE-4246-9934-EB01750A31E5}" srcOrd="0" destOrd="2" presId="urn:microsoft.com/office/officeart/2005/8/layout/chevron2"/>
    <dgm:cxn modelId="{9387F2C1-24B1-4059-939C-E51044953AB7}" type="presOf" srcId="{701199C4-721C-469C-BB2A-F0B1F25440DC}" destId="{0F5D50EE-D1C6-499D-B8BD-5E444EA680EC}" srcOrd="0" destOrd="0" presId="urn:microsoft.com/office/officeart/2005/8/layout/chevron2"/>
    <dgm:cxn modelId="{A37BFCCE-3B46-41F6-9A08-B79077528857}" type="presOf" srcId="{DC86C7A0-90BF-439D-AD05-85CC86A56A24}" destId="{5CE977D7-5756-45F7-BF62-534061637565}" srcOrd="0" destOrd="0" presId="urn:microsoft.com/office/officeart/2005/8/layout/chevron2"/>
    <dgm:cxn modelId="{74B0F4CF-0B00-4520-B525-76E9620AE13B}" type="presOf" srcId="{DB899444-01D6-45E3-8881-D085BD848FBE}" destId="{6CCA538D-EA2F-483A-B163-70679DCCFDD2}" srcOrd="0" destOrd="0" presId="urn:microsoft.com/office/officeart/2005/8/layout/chevron2"/>
    <dgm:cxn modelId="{EEB9FFD2-EC86-4235-8305-10CE392518CF}" type="presOf" srcId="{7D5092E9-89AF-431C-BAF6-1B3D7442DF83}" destId="{1E4E28DD-15EE-4246-9934-EB01750A31E5}" srcOrd="0" destOrd="0" presId="urn:microsoft.com/office/officeart/2005/8/layout/chevron2"/>
    <dgm:cxn modelId="{275922E1-2B1F-4E62-B8A9-3B572EFE5377}" type="presOf" srcId="{48979715-ACDF-46A9-BEE9-61B9DB2CCFE8}" destId="{1E4E28DD-15EE-4246-9934-EB01750A31E5}" srcOrd="0" destOrd="1" presId="urn:microsoft.com/office/officeart/2005/8/layout/chevron2"/>
    <dgm:cxn modelId="{B2C2A4EF-E91B-467D-907D-BAEDB77A45FA}" srcId="{19A93685-AF3C-4EFB-B75B-CE39BC8BA37C}" destId="{F948B6A2-10E3-4471-81A3-7F8826E704D6}" srcOrd="3" destOrd="0" parTransId="{AE52CF85-7B5B-4B57-B0E2-387D1AB42952}" sibTransId="{808BEDD7-515D-4437-8632-55CB77DE7B68}"/>
    <dgm:cxn modelId="{9A613AF5-2AD6-4073-8CB3-BE5AFE14298B}" srcId="{701199C4-721C-469C-BB2A-F0B1F25440DC}" destId="{19A93685-AF3C-4EFB-B75B-CE39BC8BA37C}" srcOrd="1" destOrd="0" parTransId="{715D5568-4F05-4535-85F5-8001A8D7C726}" sibTransId="{C9E1299A-E127-4C35-95C1-34197EEB3332}"/>
    <dgm:cxn modelId="{2EAF659E-2BE5-45B0-94C1-6B2402CF9D2E}" type="presParOf" srcId="{0F5D50EE-D1C6-499D-B8BD-5E444EA680EC}" destId="{27BFAE74-F7CE-4252-9AF2-BD16EF0B9715}" srcOrd="0" destOrd="0" presId="urn:microsoft.com/office/officeart/2005/8/layout/chevron2"/>
    <dgm:cxn modelId="{EF670D19-0931-4763-BA54-8AB85D35EA83}" type="presParOf" srcId="{27BFAE74-F7CE-4252-9AF2-BD16EF0B9715}" destId="{6CCA538D-EA2F-483A-B163-70679DCCFDD2}" srcOrd="0" destOrd="0" presId="urn:microsoft.com/office/officeart/2005/8/layout/chevron2"/>
    <dgm:cxn modelId="{DF380100-FCDF-4FF2-AFF1-6A2C3FA36643}" type="presParOf" srcId="{27BFAE74-F7CE-4252-9AF2-BD16EF0B9715}" destId="{5CE977D7-5756-45F7-BF62-534061637565}" srcOrd="1" destOrd="0" presId="urn:microsoft.com/office/officeart/2005/8/layout/chevron2"/>
    <dgm:cxn modelId="{BDE25A79-D874-4279-919A-BDDDE5EDCD74}" type="presParOf" srcId="{0F5D50EE-D1C6-499D-B8BD-5E444EA680EC}" destId="{59CB3856-5BB3-456B-9CC1-BEAA148D963A}" srcOrd="1" destOrd="0" presId="urn:microsoft.com/office/officeart/2005/8/layout/chevron2"/>
    <dgm:cxn modelId="{DDD2814D-343D-4393-8E9D-F84B3E2BFB1E}" type="presParOf" srcId="{0F5D50EE-D1C6-499D-B8BD-5E444EA680EC}" destId="{39B0F557-4138-4D46-A748-2B0C9E472FDE}" srcOrd="2" destOrd="0" presId="urn:microsoft.com/office/officeart/2005/8/layout/chevron2"/>
    <dgm:cxn modelId="{D0BF6D6E-53C0-4BC0-8A55-CCB04C3E03F5}" type="presParOf" srcId="{39B0F557-4138-4D46-A748-2B0C9E472FDE}" destId="{776B596A-9E7A-4F64-B682-81BE4AB2A808}" srcOrd="0" destOrd="0" presId="urn:microsoft.com/office/officeart/2005/8/layout/chevron2"/>
    <dgm:cxn modelId="{74C460CC-DFC5-4E5E-AD9C-94D42527B051}" type="presParOf" srcId="{39B0F557-4138-4D46-A748-2B0C9E472FDE}" destId="{1E4E28DD-15EE-4246-9934-EB01750A31E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FF4BE-79F0-4AC8-891C-2D3A5F353031}">
      <dsp:nvSpPr>
        <dsp:cNvPr id="0" name=""/>
        <dsp:cNvSpPr/>
      </dsp:nvSpPr>
      <dsp:spPr>
        <a:xfrm>
          <a:off x="2452729" y="0"/>
          <a:ext cx="2452729" cy="1554813"/>
        </a:xfrm>
        <a:prstGeom prst="trapezoid">
          <a:avLst>
            <a:gd name="adj" fmla="val 78875"/>
          </a:avLst>
        </a:prstGeom>
        <a:solidFill>
          <a:srgbClr val="2C3E50"/>
        </a:solidFill>
        <a:ln w="19050" cap="rnd" cmpd="sng" algn="ctr">
          <a:solidFill>
            <a:srgbClr val="18BC9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27432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xts</a:t>
          </a:r>
          <a:r>
            <a:rPr lang="en-US" sz="3200" kern="1200" dirty="0"/>
            <a:t>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zoo</a:t>
          </a:r>
        </a:p>
      </dsp:txBody>
      <dsp:txXfrm>
        <a:off x="2452729" y="0"/>
        <a:ext cx="2452729" cy="1554813"/>
      </dsp:txXfrm>
    </dsp:sp>
    <dsp:sp modelId="{0F5FD5C6-BFB5-486C-B0B3-219D37E8C60F}">
      <dsp:nvSpPr>
        <dsp:cNvPr id="0" name=""/>
        <dsp:cNvSpPr/>
      </dsp:nvSpPr>
      <dsp:spPr>
        <a:xfrm>
          <a:off x="1226364" y="1554813"/>
          <a:ext cx="4905459" cy="1554813"/>
        </a:xfrm>
        <a:prstGeom prst="trapezoid">
          <a:avLst>
            <a:gd name="adj" fmla="val 78875"/>
          </a:avLst>
        </a:prstGeom>
        <a:solidFill>
          <a:srgbClr val="2C3E50"/>
        </a:solidFill>
        <a:ln w="19050" cap="rnd" cmpd="sng" algn="ctr">
          <a:solidFill>
            <a:srgbClr val="18BC9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Quantmod</a:t>
          </a:r>
          <a:r>
            <a:rPr lang="en-US" sz="3400" kern="1200" dirty="0"/>
            <a:t> 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&amp; TTR</a:t>
          </a:r>
        </a:p>
      </dsp:txBody>
      <dsp:txXfrm>
        <a:off x="2084820" y="1554813"/>
        <a:ext cx="3188548" cy="1554813"/>
      </dsp:txXfrm>
    </dsp:sp>
    <dsp:sp modelId="{F5009443-FE88-4450-9C22-8E7A7E2C72CA}">
      <dsp:nvSpPr>
        <dsp:cNvPr id="0" name=""/>
        <dsp:cNvSpPr/>
      </dsp:nvSpPr>
      <dsp:spPr>
        <a:xfrm>
          <a:off x="0" y="3109627"/>
          <a:ext cx="7358189" cy="1554813"/>
        </a:xfrm>
        <a:prstGeom prst="trapezoid">
          <a:avLst>
            <a:gd name="adj" fmla="val 78875"/>
          </a:avLst>
        </a:prstGeom>
        <a:solidFill>
          <a:srgbClr val="2C3E50"/>
        </a:solidFill>
        <a:ln w="19050" cap="rnd" cmpd="sng" algn="ctr">
          <a:solidFill>
            <a:srgbClr val="18BC9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PerformanceAnalytics</a:t>
          </a:r>
          <a:endParaRPr lang="en-US" sz="3400" kern="1200" dirty="0"/>
        </a:p>
      </dsp:txBody>
      <dsp:txXfrm>
        <a:off x="1287683" y="3109627"/>
        <a:ext cx="4782822" cy="15548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A538D-EA2F-483A-B163-70679DCCFDD2}">
      <dsp:nvSpPr>
        <dsp:cNvPr id="0" name=""/>
        <dsp:cNvSpPr/>
      </dsp:nvSpPr>
      <dsp:spPr>
        <a:xfrm rot="5400000">
          <a:off x="-265427" y="268686"/>
          <a:ext cx="1769519" cy="1238663"/>
        </a:xfrm>
        <a:prstGeom prst="chevron">
          <a:avLst/>
        </a:prstGeom>
        <a:solidFill>
          <a:srgbClr val="2C3E50"/>
        </a:solidFill>
        <a:ln w="19050" cap="rnd" cmpd="sng" algn="ctr">
          <a:solidFill>
            <a:srgbClr val="18BC9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Import</a:t>
          </a:r>
          <a:endParaRPr lang="en-US" sz="1800" kern="1200" dirty="0"/>
        </a:p>
      </dsp:txBody>
      <dsp:txXfrm rot="-5400000">
        <a:off x="2" y="622590"/>
        <a:ext cx="1238663" cy="530856"/>
      </dsp:txXfrm>
    </dsp:sp>
    <dsp:sp modelId="{5CE977D7-5756-45F7-BF62-534061637565}">
      <dsp:nvSpPr>
        <dsp:cNvPr id="0" name=""/>
        <dsp:cNvSpPr/>
      </dsp:nvSpPr>
      <dsp:spPr>
        <a:xfrm rot="5400000">
          <a:off x="3184102" y="-1942179"/>
          <a:ext cx="1150187" cy="50410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18BC9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tq_get</a:t>
          </a:r>
          <a:endParaRPr lang="en-US" sz="2800" kern="1200" dirty="0">
            <a:solidFill>
              <a:schemeClr val="bg2"/>
            </a:solidFill>
            <a:latin typeface="Apple Color Emoji" charset="0"/>
            <a:ea typeface="Apple Color Emoji" charset="0"/>
            <a:cs typeface="Apple Color Emoji" charset="0"/>
          </a:endParaRPr>
        </a:p>
      </dsp:txBody>
      <dsp:txXfrm rot="-5400000">
        <a:off x="1238663" y="59408"/>
        <a:ext cx="4984917" cy="1037891"/>
      </dsp:txXfrm>
    </dsp:sp>
    <dsp:sp modelId="{776B596A-9E7A-4F64-B682-81BE4AB2A808}">
      <dsp:nvSpPr>
        <dsp:cNvPr id="0" name=""/>
        <dsp:cNvSpPr/>
      </dsp:nvSpPr>
      <dsp:spPr>
        <a:xfrm rot="5400000">
          <a:off x="-265427" y="1845958"/>
          <a:ext cx="1769519" cy="1238663"/>
        </a:xfrm>
        <a:prstGeom prst="chevron">
          <a:avLst/>
        </a:prstGeom>
        <a:solidFill>
          <a:srgbClr val="2C3E50"/>
        </a:solidFill>
        <a:ln w="19050" cap="rnd" cmpd="sng" algn="ctr">
          <a:solidFill>
            <a:srgbClr val="18BC9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Transform</a:t>
          </a:r>
          <a:endParaRPr lang="en-US" sz="1600" kern="1200" dirty="0"/>
        </a:p>
      </dsp:txBody>
      <dsp:txXfrm rot="-5400000">
        <a:off x="2" y="2199862"/>
        <a:ext cx="1238663" cy="530856"/>
      </dsp:txXfrm>
    </dsp:sp>
    <dsp:sp modelId="{1E4E28DD-15EE-4246-9934-EB01750A31E5}">
      <dsp:nvSpPr>
        <dsp:cNvPr id="0" name=""/>
        <dsp:cNvSpPr/>
      </dsp:nvSpPr>
      <dsp:spPr>
        <a:xfrm rot="5400000">
          <a:off x="3184102" y="-364908"/>
          <a:ext cx="1150187" cy="50410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18BC9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tq_transmute</a:t>
          </a:r>
          <a:r>
            <a:rPr lang="en-US" sz="2800" kern="1200" dirty="0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 &amp; </a:t>
          </a:r>
          <a:r>
            <a:rPr lang="en-US" sz="2800" kern="1200" dirty="0" err="1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tq_mutate</a:t>
          </a:r>
          <a:endParaRPr lang="en-US" sz="2800" kern="1200" dirty="0">
            <a:solidFill>
              <a:schemeClr val="bg2"/>
            </a:solidFill>
            <a:latin typeface="Apple Color Emoji" charset="0"/>
            <a:ea typeface="Apple Color Emoji" charset="0"/>
            <a:cs typeface="Apple Color Emoji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tq_portfolio</a:t>
          </a:r>
          <a:endParaRPr lang="en-US" sz="2800" kern="1200" dirty="0">
            <a:solidFill>
              <a:schemeClr val="bg2"/>
            </a:solidFill>
            <a:latin typeface="Apple Color Emoji" charset="0"/>
            <a:ea typeface="Apple Color Emoji" charset="0"/>
            <a:cs typeface="Apple Color Emoji" charset="0"/>
          </a:endParaRPr>
        </a:p>
      </dsp:txBody>
      <dsp:txXfrm rot="-5400000">
        <a:off x="1238663" y="1636679"/>
        <a:ext cx="4984917" cy="1037891"/>
      </dsp:txXfrm>
    </dsp:sp>
    <dsp:sp modelId="{48BCFC55-E2BF-43F0-AB28-EDFA05BB2DBF}">
      <dsp:nvSpPr>
        <dsp:cNvPr id="0" name=""/>
        <dsp:cNvSpPr/>
      </dsp:nvSpPr>
      <dsp:spPr>
        <a:xfrm rot="5400000">
          <a:off x="-265427" y="3423229"/>
          <a:ext cx="1769519" cy="1238663"/>
        </a:xfrm>
        <a:prstGeom prst="chevron">
          <a:avLst/>
        </a:prstGeom>
        <a:solidFill>
          <a:srgbClr val="2C3E50"/>
        </a:solidFill>
        <a:ln w="19050" cap="rnd" cmpd="sng" algn="ctr">
          <a:solidFill>
            <a:srgbClr val="18BC9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</a:t>
          </a:r>
          <a:endParaRPr lang="en-US" sz="1800" kern="1200" dirty="0"/>
        </a:p>
      </dsp:txBody>
      <dsp:txXfrm rot="-5400000">
        <a:off x="2" y="3777133"/>
        <a:ext cx="1238663" cy="530856"/>
      </dsp:txXfrm>
    </dsp:sp>
    <dsp:sp modelId="{CF57593C-03E0-4866-BE8C-BF89C43EF2D1}">
      <dsp:nvSpPr>
        <dsp:cNvPr id="0" name=""/>
        <dsp:cNvSpPr/>
      </dsp:nvSpPr>
      <dsp:spPr>
        <a:xfrm rot="5400000">
          <a:off x="3184102" y="1212362"/>
          <a:ext cx="1150187" cy="50410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18BC9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tq_performance</a:t>
          </a:r>
          <a:endParaRPr lang="en-US" sz="2800" kern="1200" dirty="0">
            <a:solidFill>
              <a:schemeClr val="bg2"/>
            </a:solidFill>
            <a:latin typeface="Apple Color Emoji" charset="0"/>
            <a:ea typeface="Apple Color Emoji" charset="0"/>
            <a:cs typeface="Apple Color Emoji" charset="0"/>
          </a:endParaRPr>
        </a:p>
      </dsp:txBody>
      <dsp:txXfrm rot="-5400000">
        <a:off x="1238663" y="3213949"/>
        <a:ext cx="4984917" cy="10378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A538D-EA2F-483A-B163-70679DCCFDD2}">
      <dsp:nvSpPr>
        <dsp:cNvPr id="0" name=""/>
        <dsp:cNvSpPr/>
      </dsp:nvSpPr>
      <dsp:spPr>
        <a:xfrm rot="5400000">
          <a:off x="-300405" y="304452"/>
          <a:ext cx="2002706" cy="1401894"/>
        </a:xfrm>
        <a:prstGeom prst="chevron">
          <a:avLst/>
        </a:prstGeom>
        <a:solidFill>
          <a:srgbClr val="2C3E50"/>
        </a:solidFill>
        <a:ln w="19050" cap="rnd" cmpd="sng" algn="ctr">
          <a:solidFill>
            <a:srgbClr val="18BC9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Extract</a:t>
          </a:r>
          <a:endParaRPr lang="en-US" sz="1800" kern="1200" dirty="0"/>
        </a:p>
      </dsp:txBody>
      <dsp:txXfrm rot="-5400000">
        <a:off x="1" y="704993"/>
        <a:ext cx="1401894" cy="600812"/>
      </dsp:txXfrm>
    </dsp:sp>
    <dsp:sp modelId="{5CE977D7-5756-45F7-BF62-534061637565}">
      <dsp:nvSpPr>
        <dsp:cNvPr id="0" name=""/>
        <dsp:cNvSpPr/>
      </dsp:nvSpPr>
      <dsp:spPr>
        <a:xfrm rot="5400000">
          <a:off x="3189932" y="-1788037"/>
          <a:ext cx="1301759" cy="48778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18BC9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tk_index</a:t>
          </a:r>
          <a:r>
            <a:rPr lang="en-US" sz="2400" kern="1200" dirty="0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()</a:t>
          </a:r>
        </a:p>
      </dsp:txBody>
      <dsp:txXfrm rot="-5400000">
        <a:off x="1401895" y="63547"/>
        <a:ext cx="4814287" cy="1174665"/>
      </dsp:txXfrm>
    </dsp:sp>
    <dsp:sp modelId="{776B596A-9E7A-4F64-B682-81BE4AB2A808}">
      <dsp:nvSpPr>
        <dsp:cNvPr id="0" name=""/>
        <dsp:cNvSpPr/>
      </dsp:nvSpPr>
      <dsp:spPr>
        <a:xfrm rot="5400000">
          <a:off x="-300405" y="2019198"/>
          <a:ext cx="2002706" cy="1401894"/>
        </a:xfrm>
        <a:prstGeom prst="chevron">
          <a:avLst/>
        </a:prstGeom>
        <a:solidFill>
          <a:srgbClr val="2C3E50"/>
        </a:solidFill>
        <a:ln w="19050" cap="rnd" cmpd="sng" algn="ctr">
          <a:solidFill>
            <a:srgbClr val="18BC9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Transform</a:t>
          </a:r>
          <a:endParaRPr lang="en-US" sz="1600" kern="1200" dirty="0"/>
        </a:p>
      </dsp:txBody>
      <dsp:txXfrm rot="-5400000">
        <a:off x="1" y="2419739"/>
        <a:ext cx="1401894" cy="600812"/>
      </dsp:txXfrm>
    </dsp:sp>
    <dsp:sp modelId="{1E4E28DD-15EE-4246-9934-EB01750A31E5}">
      <dsp:nvSpPr>
        <dsp:cNvPr id="0" name=""/>
        <dsp:cNvSpPr/>
      </dsp:nvSpPr>
      <dsp:spPr>
        <a:xfrm rot="5400000">
          <a:off x="3189932" y="-80401"/>
          <a:ext cx="1301759" cy="48778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rgbClr val="18BC9C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tk_get_timeseries_signature</a:t>
          </a:r>
          <a:r>
            <a:rPr lang="en-US" sz="2400" kern="1200" dirty="0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()</a:t>
          </a:r>
        </a:p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00" kern="1200" dirty="0">
            <a:solidFill>
              <a:schemeClr val="bg2"/>
            </a:solidFill>
            <a:latin typeface="Apple Color Emoji" charset="0"/>
            <a:ea typeface="Apple Color Emoji" charset="0"/>
            <a:cs typeface="Apple Color Emoji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tk_get_timeseries_summary</a:t>
          </a:r>
          <a:r>
            <a:rPr lang="en-US" sz="2400" kern="1200" dirty="0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()</a:t>
          </a:r>
        </a:p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400" kern="1200" dirty="0">
            <a:solidFill>
              <a:schemeClr val="bg2"/>
            </a:solidFill>
            <a:latin typeface="Apple Color Emoji" charset="0"/>
            <a:ea typeface="Apple Color Emoji" charset="0"/>
            <a:cs typeface="Apple Color Emoji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tk_make_future_timeseries</a:t>
          </a:r>
          <a:r>
            <a:rPr lang="en-US" sz="2400" kern="1200" dirty="0">
              <a:solidFill>
                <a:schemeClr val="bg2"/>
              </a:solidFill>
              <a:latin typeface="Apple Color Emoji" charset="0"/>
              <a:ea typeface="Apple Color Emoji" charset="0"/>
              <a:cs typeface="Apple Color Emoji" charset="0"/>
            </a:rPr>
            <a:t>()</a:t>
          </a:r>
        </a:p>
      </dsp:txBody>
      <dsp:txXfrm rot="-5400000">
        <a:off x="1401895" y="1771183"/>
        <a:ext cx="4814287" cy="11746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699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1320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0174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47981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560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0503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23821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944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747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6248398"/>
            <a:ext cx="12192000" cy="609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0979" y="6291027"/>
            <a:ext cx="525323" cy="5253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" y="6311690"/>
            <a:ext cx="1358441" cy="4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13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41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" y="6248398"/>
            <a:ext cx="12192000" cy="609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0979" y="6291027"/>
            <a:ext cx="525323" cy="5253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" y="6311690"/>
            <a:ext cx="1358441" cy="4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19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4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4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6248398"/>
            <a:ext cx="12192000" cy="609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0979" y="6291027"/>
            <a:ext cx="525323" cy="5253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" y="6311690"/>
            <a:ext cx="1358441" cy="4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1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6248398"/>
            <a:ext cx="12192000" cy="609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0979" y="6291027"/>
            <a:ext cx="525323" cy="5253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" y="6311690"/>
            <a:ext cx="1358441" cy="4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53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6248398"/>
            <a:ext cx="12192000" cy="609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0979" y="6291027"/>
            <a:ext cx="525323" cy="5253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" y="6311690"/>
            <a:ext cx="1358441" cy="4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67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" y="6248398"/>
            <a:ext cx="12192000" cy="609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0979" y="6291027"/>
            <a:ext cx="525323" cy="5253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" y="6311690"/>
            <a:ext cx="1358441" cy="4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8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" y="6248398"/>
            <a:ext cx="12192000" cy="609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70979" y="6291027"/>
            <a:ext cx="525323" cy="5253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" y="6311690"/>
            <a:ext cx="1358441" cy="4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3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394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twitter/AnomalyDetectio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avisvaughan.shinyapps.io/retirement-calculator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hyperlink" Target="http://www.business-science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resources/videos/data-science-in-thetidyvers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319346"/>
            <a:ext cx="12192000" cy="1547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924" y="139484"/>
            <a:ext cx="10080342" cy="2440984"/>
          </a:xfrm>
        </p:spPr>
        <p:txBody>
          <a:bodyPr/>
          <a:lstStyle/>
          <a:p>
            <a:r>
              <a:rPr lang="en-US" sz="4800" dirty="0"/>
              <a:t>New tools for performing financial &amp; time series analysis within the “tidy” ecosystem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416" y="3203559"/>
            <a:ext cx="8825658" cy="861420"/>
          </a:xfrm>
        </p:spPr>
        <p:txBody>
          <a:bodyPr>
            <a:normAutofit/>
          </a:bodyPr>
          <a:lstStyle/>
          <a:p>
            <a:r>
              <a:rPr lang="en-US" sz="2800" dirty="0"/>
              <a:t>EARL San Francisco, 2017</a:t>
            </a:r>
          </a:p>
          <a:p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038" y="5505547"/>
            <a:ext cx="5421923" cy="11574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638" y="916217"/>
            <a:ext cx="1983764" cy="2286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78195"/>
              </p:ext>
            </p:extLst>
          </p:nvPr>
        </p:nvGraphicFramePr>
        <p:xfrm>
          <a:off x="627416" y="4201160"/>
          <a:ext cx="10492618" cy="85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6309">
                  <a:extLst>
                    <a:ext uri="{9D8B030D-6E8A-4147-A177-3AD203B41FA5}">
                      <a16:colId xmlns:a16="http://schemas.microsoft.com/office/drawing/2014/main" val="3062141011"/>
                    </a:ext>
                  </a:extLst>
                </a:gridCol>
                <a:gridCol w="5246309">
                  <a:extLst>
                    <a:ext uri="{9D8B030D-6E8A-4147-A177-3AD203B41FA5}">
                      <a16:colId xmlns:a16="http://schemas.microsoft.com/office/drawing/2014/main" val="302720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Matt Dancho</a:t>
                      </a:r>
                    </a:p>
                    <a:p>
                      <a:r>
                        <a:rPr lang="en-US" sz="1600" dirty="0"/>
                        <a:t>Founder, Director of Product Development</a:t>
                      </a:r>
                    </a:p>
                    <a:p>
                      <a:r>
                        <a:rPr lang="en-US" sz="1600" dirty="0"/>
                        <a:t>mdancho@business-science.io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Davis Vaughan</a:t>
                      </a:r>
                    </a:p>
                    <a:p>
                      <a:r>
                        <a:rPr lang="en-US" sz="1600" dirty="0"/>
                        <a:t>Software Engineer</a:t>
                      </a:r>
                    </a:p>
                    <a:p>
                      <a:r>
                        <a:rPr lang="en-US" sz="1600" dirty="0"/>
                        <a:t>dvaughan@business-science.io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18241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8" y="5683057"/>
            <a:ext cx="2320311" cy="8200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20976" y="6192393"/>
            <a:ext cx="327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@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</a:rPr>
              <a:t>bizScienc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algn="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www.business-science.io</a:t>
            </a:r>
          </a:p>
        </p:txBody>
      </p:sp>
      <p:pic>
        <p:nvPicPr>
          <p:cNvPr id="1026" name="Picture 2" descr="C:\Users\mdancho\Google Drive\Business Science\Logos\timekit-logo\timekit-logo-med-qualit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924" y="2652026"/>
            <a:ext cx="198342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668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scalability look like?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7679" y="1472339"/>
            <a:ext cx="1034511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Apple Color Emoji" charset="0"/>
                <a:ea typeface="Apple Color Emoji" charset="0"/>
                <a:cs typeface="Apple Color Emoji" charset="0"/>
              </a:rPr>
              <a:t>tq_index</a:t>
            </a:r>
            <a:r>
              <a:rPr lang="en-US" sz="2800" dirty="0">
                <a:latin typeface="Apple Color Emoji" charset="0"/>
                <a:ea typeface="Apple Color Emoji" charset="0"/>
                <a:cs typeface="Apple Color Emoji" charset="0"/>
              </a:rPr>
              <a:t>(“SP500”) %&gt;%   </a:t>
            </a:r>
          </a:p>
          <a:p>
            <a:r>
              <a:rPr lang="en-US" sz="2800" b="1" dirty="0">
                <a:latin typeface="Apple Color Emoji" charset="0"/>
                <a:ea typeface="Apple Color Emoji" charset="0"/>
                <a:cs typeface="Apple Color Emoji" charset="0"/>
              </a:rPr>
              <a:t>      </a:t>
            </a:r>
            <a:r>
              <a:rPr lang="en-US" sz="2800" b="1" dirty="0" err="1">
                <a:latin typeface="Apple Color Emoji" charset="0"/>
                <a:ea typeface="Apple Color Emoji" charset="0"/>
                <a:cs typeface="Apple Color Emoji" charset="0"/>
              </a:rPr>
              <a:t>tq_get</a:t>
            </a:r>
            <a:r>
              <a:rPr lang="en-US" sz="2800" dirty="0">
                <a:latin typeface="Apple Color Emoji" charset="0"/>
                <a:ea typeface="Apple Color Emoji" charset="0"/>
                <a:cs typeface="Apple Color Emoji" charset="0"/>
              </a:rPr>
              <a:t>()   %&gt;%</a:t>
            </a:r>
          </a:p>
          <a:p>
            <a:pPr lvl="1"/>
            <a:r>
              <a:rPr lang="en-US" sz="1600" dirty="0"/>
              <a:t>   </a:t>
            </a:r>
            <a:r>
              <a:rPr lang="en-US" sz="2800" b="1" dirty="0" err="1">
                <a:latin typeface="Apple Color Emoji" charset="0"/>
                <a:ea typeface="Apple Color Emoji" charset="0"/>
                <a:cs typeface="Apple Color Emoji" charset="0"/>
              </a:rPr>
              <a:t>group_by</a:t>
            </a:r>
            <a:r>
              <a:rPr lang="en-US" sz="2800" dirty="0">
                <a:latin typeface="Apple Color Emoji" charset="0"/>
                <a:ea typeface="Apple Color Emoji" charset="0"/>
                <a:cs typeface="Apple Color Emoji" charset="0"/>
              </a:rPr>
              <a:t>(symbol) %&gt;%</a:t>
            </a:r>
          </a:p>
          <a:p>
            <a:pPr lvl="1"/>
            <a:r>
              <a:rPr lang="en-US" sz="2800" dirty="0">
                <a:latin typeface="Apple Color Emoji" charset="0"/>
                <a:ea typeface="Apple Color Emoji" charset="0"/>
                <a:cs typeface="Apple Color Emoji" charset="0"/>
              </a:rPr>
              <a:t>  </a:t>
            </a:r>
            <a:r>
              <a:rPr lang="en-US" sz="2800" b="1" dirty="0" err="1">
                <a:latin typeface="Apple Color Emoji" charset="0"/>
                <a:ea typeface="Apple Color Emoji" charset="0"/>
                <a:cs typeface="Apple Color Emoji" charset="0"/>
              </a:rPr>
              <a:t>tq_transmute</a:t>
            </a:r>
            <a:r>
              <a:rPr lang="en-US" sz="2800" dirty="0">
                <a:latin typeface="Apple Color Emoji" charset="0"/>
                <a:ea typeface="Apple Color Emoji" charset="0"/>
                <a:cs typeface="Apple Color Emoji" charset="0"/>
              </a:rPr>
              <a:t>(adjusted, </a:t>
            </a:r>
          </a:p>
          <a:p>
            <a:pPr lvl="1"/>
            <a:r>
              <a:rPr lang="en-US" sz="2800" dirty="0">
                <a:latin typeface="Apple Color Emoji" charset="0"/>
                <a:ea typeface="Apple Color Emoji" charset="0"/>
                <a:cs typeface="Apple Color Emoji" charset="0"/>
              </a:rPr>
              <a:t>                            </a:t>
            </a:r>
            <a:r>
              <a:rPr lang="en-US" sz="2800" dirty="0" err="1">
                <a:latin typeface="Apple Color Emoji"/>
                <a:ea typeface="Apple Color Emoji" charset="0"/>
                <a:cs typeface="Apple Color Emoji" charset="0"/>
              </a:rPr>
              <a:t>mutate_fun</a:t>
            </a:r>
            <a:r>
              <a:rPr lang="en-US" sz="2800" dirty="0">
                <a:latin typeface="Apple Color Emoji"/>
                <a:ea typeface="Apple Color Emoji" charset="0"/>
                <a:cs typeface="Apple Color Emoji" charset="0"/>
              </a:rPr>
              <a:t>  = </a:t>
            </a:r>
            <a:r>
              <a:rPr lang="en-US" sz="2800" dirty="0" err="1">
                <a:latin typeface="Apple Color Emoji"/>
                <a:ea typeface="Apple Color Emoji" charset="0"/>
                <a:cs typeface="Apple Color Emoji" charset="0"/>
              </a:rPr>
              <a:t>periodReturn</a:t>
            </a:r>
            <a:r>
              <a:rPr lang="en-US" sz="2800" dirty="0">
                <a:latin typeface="Apple Color Emoji"/>
                <a:ea typeface="Apple Color Emoji" charset="0"/>
                <a:cs typeface="Apple Color Emoji" charset="0"/>
              </a:rPr>
              <a:t>,</a:t>
            </a:r>
          </a:p>
          <a:p>
            <a:pPr lvl="1"/>
            <a:r>
              <a:rPr lang="en-US" sz="2800" dirty="0">
                <a:latin typeface="Apple Color Emoji"/>
                <a:ea typeface="Apple Color Emoji" charset="0"/>
                <a:cs typeface="Apple Color Emoji" charset="0"/>
              </a:rPr>
              <a:t>                            period           = “daily”,</a:t>
            </a:r>
          </a:p>
          <a:p>
            <a:pPr lvl="1"/>
            <a:r>
              <a:rPr lang="en-US" sz="2800" dirty="0">
                <a:latin typeface="Apple Color Emoji"/>
                <a:ea typeface="Apple Color Emoji" charset="0"/>
                <a:cs typeface="Apple Color Emoji" charset="0"/>
              </a:rPr>
              <a:t>                            type               = “log”,</a:t>
            </a:r>
          </a:p>
          <a:p>
            <a:pPr lvl="1"/>
            <a:r>
              <a:rPr lang="en-US" sz="2800" dirty="0">
                <a:latin typeface="Apple Color Emoji"/>
                <a:ea typeface="Apple Color Emoji" charset="0"/>
                <a:cs typeface="Apple Color Emoji" charset="0"/>
              </a:rPr>
              <a:t>                            </a:t>
            </a:r>
            <a:r>
              <a:rPr lang="en-US" sz="2800" dirty="0" err="1">
                <a:latin typeface="Apple Color Emoji"/>
                <a:ea typeface="Apple Color Emoji" charset="0"/>
                <a:cs typeface="Apple Color Emoji" charset="0"/>
              </a:rPr>
              <a:t>col_rename</a:t>
            </a:r>
            <a:r>
              <a:rPr lang="en-US" sz="2800" dirty="0">
                <a:latin typeface="Apple Color Emoji"/>
                <a:ea typeface="Apple Color Emoji" charset="0"/>
                <a:cs typeface="Apple Color Emoji" charset="0"/>
              </a:rPr>
              <a:t>  = “</a:t>
            </a:r>
            <a:r>
              <a:rPr lang="en-US" sz="2800" dirty="0" err="1">
                <a:latin typeface="Apple Color Emoji"/>
                <a:ea typeface="Apple Color Emoji" charset="0"/>
                <a:cs typeface="Apple Color Emoji" charset="0"/>
              </a:rPr>
              <a:t>dlr</a:t>
            </a:r>
            <a:r>
              <a:rPr lang="en-US" sz="2800" dirty="0">
                <a:latin typeface="Apple Color Emoji"/>
                <a:ea typeface="Apple Color Emoji" charset="0"/>
                <a:cs typeface="Apple Color Emoji" charset="0"/>
              </a:rPr>
              <a:t>”) %&gt;%</a:t>
            </a:r>
          </a:p>
          <a:p>
            <a:pPr lvl="1"/>
            <a:r>
              <a:rPr lang="en-US" sz="2800" dirty="0">
                <a:latin typeface="Apple Color Emoji" charset="0"/>
                <a:ea typeface="Apple Color Emoji" charset="0"/>
                <a:cs typeface="Apple Color Emoji" charset="0"/>
              </a:rPr>
              <a:t>  </a:t>
            </a:r>
            <a:r>
              <a:rPr lang="en-US" sz="2800" b="1" dirty="0">
                <a:latin typeface="Apple Color Emoji" charset="0"/>
                <a:ea typeface="Apple Color Emoji" charset="0"/>
                <a:cs typeface="Apple Color Emoji" charset="0"/>
              </a:rPr>
              <a:t>summarize</a:t>
            </a:r>
            <a:r>
              <a:rPr lang="en-US" sz="2800" dirty="0">
                <a:latin typeface="Apple Color Emoji" charset="0"/>
                <a:ea typeface="Apple Color Emoji" charset="0"/>
                <a:cs typeface="Apple Color Emoji" charset="0"/>
              </a:rPr>
              <a:t>(MDLR   = mean(</a:t>
            </a:r>
            <a:r>
              <a:rPr lang="en-US" sz="2800" dirty="0" err="1">
                <a:latin typeface="Apple Color Emoji" charset="0"/>
                <a:ea typeface="Apple Color Emoji" charset="0"/>
                <a:cs typeface="Apple Color Emoji" charset="0"/>
              </a:rPr>
              <a:t>dlr</a:t>
            </a:r>
            <a:r>
              <a:rPr lang="en-US" sz="2800" dirty="0">
                <a:latin typeface="Apple Color Emoji" charset="0"/>
                <a:ea typeface="Apple Color Emoji" charset="0"/>
                <a:cs typeface="Apple Color Emoji" charset="0"/>
              </a:rPr>
              <a:t>),</a:t>
            </a:r>
          </a:p>
          <a:p>
            <a:pPr lvl="1"/>
            <a:r>
              <a:rPr lang="en-US" sz="2800" dirty="0">
                <a:latin typeface="Apple Color Emoji" charset="0"/>
                <a:ea typeface="Apple Color Emoji" charset="0"/>
                <a:cs typeface="Apple Color Emoji" charset="0"/>
              </a:rPr>
              <a:t>                       SDDLR = </a:t>
            </a:r>
            <a:r>
              <a:rPr lang="en-US" sz="2800" dirty="0" err="1">
                <a:latin typeface="Apple Color Emoji" charset="0"/>
                <a:ea typeface="Apple Color Emoji" charset="0"/>
                <a:cs typeface="Apple Color Emoji" charset="0"/>
              </a:rPr>
              <a:t>sd</a:t>
            </a:r>
            <a:r>
              <a:rPr lang="en-US" sz="2800" dirty="0">
                <a:latin typeface="Apple Color Emoji" charset="0"/>
                <a:ea typeface="Apple Color Emoji" charset="0"/>
                <a:cs typeface="Apple Color Emoji" charset="0"/>
              </a:rPr>
              <a:t>(</a:t>
            </a:r>
            <a:r>
              <a:rPr lang="en-US" sz="2800" dirty="0" err="1">
                <a:latin typeface="Apple Color Emoji" charset="0"/>
                <a:ea typeface="Apple Color Emoji" charset="0"/>
                <a:cs typeface="Apple Color Emoji" charset="0"/>
              </a:rPr>
              <a:t>dlr</a:t>
            </a:r>
            <a:r>
              <a:rPr lang="en-US" sz="2800" dirty="0">
                <a:latin typeface="Apple Color Emoji" charset="0"/>
                <a:ea typeface="Apple Color Emoji" charset="0"/>
                <a:cs typeface="Apple Color Emoji" charset="0"/>
              </a:rPr>
              <a:t>))</a:t>
            </a:r>
          </a:p>
          <a:p>
            <a:endParaRPr lang="en-US" sz="1600" dirty="0"/>
          </a:p>
        </p:txBody>
      </p:sp>
      <p:sp>
        <p:nvSpPr>
          <p:cNvPr id="5" name="Right Brace 4"/>
          <p:cNvSpPr/>
          <p:nvPr/>
        </p:nvSpPr>
        <p:spPr>
          <a:xfrm>
            <a:off x="8423028" y="1625384"/>
            <a:ext cx="271220" cy="1146875"/>
          </a:xfrm>
          <a:prstGeom prst="rightBrace">
            <a:avLst/>
          </a:prstGeom>
          <a:ln w="38100">
            <a:solidFill>
              <a:srgbClr val="18BC9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41481" y="1998766"/>
            <a:ext cx="1964266" cy="400110"/>
          </a:xfrm>
          <a:prstGeom prst="rect">
            <a:avLst/>
          </a:prstGeom>
          <a:solidFill>
            <a:srgbClr val="2C3E50"/>
          </a:solidFill>
          <a:ln>
            <a:solidFill>
              <a:srgbClr val="18BC9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Get</a:t>
            </a:r>
          </a:p>
        </p:txBody>
      </p:sp>
      <p:sp>
        <p:nvSpPr>
          <p:cNvPr id="7" name="Right Brace 6"/>
          <p:cNvSpPr/>
          <p:nvPr/>
        </p:nvSpPr>
        <p:spPr>
          <a:xfrm>
            <a:off x="8410142" y="2929180"/>
            <a:ext cx="271220" cy="1921790"/>
          </a:xfrm>
          <a:prstGeom prst="rightBrace">
            <a:avLst/>
          </a:prstGeom>
          <a:ln w="38100">
            <a:solidFill>
              <a:srgbClr val="18BC9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10785" y="3690020"/>
            <a:ext cx="2162013" cy="400110"/>
          </a:xfrm>
          <a:prstGeom prst="rect">
            <a:avLst/>
          </a:prstGeom>
          <a:solidFill>
            <a:srgbClr val="2C3E50"/>
          </a:solidFill>
          <a:ln>
            <a:solidFill>
              <a:srgbClr val="18BC9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Transform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302" y="222787"/>
            <a:ext cx="1587011" cy="18288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>
            <a:off x="8409943" y="5021365"/>
            <a:ext cx="271220" cy="759503"/>
          </a:xfrm>
          <a:prstGeom prst="rightBrace">
            <a:avLst/>
          </a:prstGeom>
          <a:ln w="38100">
            <a:solidFill>
              <a:srgbClr val="18BC9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42601" y="5201061"/>
            <a:ext cx="2442549" cy="400110"/>
          </a:xfrm>
          <a:prstGeom prst="rect">
            <a:avLst/>
          </a:prstGeom>
          <a:solidFill>
            <a:srgbClr val="2C3E50"/>
          </a:solidFill>
          <a:ln>
            <a:solidFill>
              <a:srgbClr val="18BC9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Model / Analyze</a:t>
            </a:r>
          </a:p>
        </p:txBody>
      </p:sp>
    </p:spTree>
    <p:extLst>
      <p:ext uri="{BB962C8B-B14F-4D97-AF65-F5344CB8AC3E}">
        <p14:creationId xmlns:p14="http://schemas.microsoft.com/office/powerpoint/2010/main" val="49645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334079" cy="1400530"/>
          </a:xfrm>
        </p:spPr>
        <p:txBody>
          <a:bodyPr/>
          <a:lstStyle/>
          <a:p>
            <a:r>
              <a:rPr lang="en-US" dirty="0"/>
              <a:t>Trending MDLR &amp; SDDLR - </a:t>
            </a:r>
            <a:r>
              <a:rPr lang="en-US" b="1" dirty="0"/>
              <a:t>All S&amp;P500 Stocks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4" y="1490472"/>
            <a:ext cx="9144019" cy="456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analysis to MDLR by year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490472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9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Act 2</a:t>
            </a:r>
            <a:r>
              <a:rPr lang="en-US" dirty="0"/>
              <a:t>: Time series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2402" y="1654145"/>
            <a:ext cx="7873633" cy="4195481"/>
          </a:xfrm>
        </p:spPr>
        <p:txBody>
          <a:bodyPr/>
          <a:lstStyle/>
          <a:p>
            <a:r>
              <a:rPr lang="en-US" dirty="0"/>
              <a:t>Existing forecasting              package landscape</a:t>
            </a:r>
          </a:p>
          <a:p>
            <a:r>
              <a:rPr lang="en-US" dirty="0" err="1"/>
              <a:t>timekit</a:t>
            </a:r>
            <a:r>
              <a:rPr lang="en-US" dirty="0"/>
              <a:t>: A different approach</a:t>
            </a:r>
          </a:p>
          <a:p>
            <a:r>
              <a:rPr lang="en-US" dirty="0"/>
              <a:t>Core </a:t>
            </a:r>
            <a:r>
              <a:rPr lang="en-US" dirty="0" err="1"/>
              <a:t>tk</a:t>
            </a:r>
            <a:r>
              <a:rPr lang="en-US" dirty="0"/>
              <a:t> functions</a:t>
            </a:r>
          </a:p>
          <a:p>
            <a:r>
              <a:rPr lang="en-US" dirty="0"/>
              <a:t>Time series machine learning </a:t>
            </a:r>
          </a:p>
          <a:p>
            <a:endParaRPr lang="en-US" dirty="0"/>
          </a:p>
        </p:txBody>
      </p:sp>
      <p:pic>
        <p:nvPicPr>
          <p:cNvPr id="2050" name="Picture 2" descr="C:\Users\mdancho\Google Drive\Business Science\Logos\timekit-logo\timekit-logo-med-qual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571" y="1631843"/>
            <a:ext cx="2778378" cy="321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165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dancho\Google Drive\Business Science\Conferences\2017-EARL-SF\img\forecast-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521" y="1261482"/>
            <a:ext cx="4572000" cy="449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package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67" y="1261482"/>
            <a:ext cx="6827002" cy="133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9967" y="2754917"/>
            <a:ext cx="69915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Accurate, time tested, highly flexible, latest techniques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Dependent on </a:t>
            </a:r>
            <a:r>
              <a:rPr lang="en-US" sz="2000" b="1" dirty="0"/>
              <a:t>regularized </a:t>
            </a:r>
            <a:r>
              <a:rPr lang="en-US" sz="2000" b="1" dirty="0" err="1"/>
              <a:t>ts</a:t>
            </a:r>
            <a:r>
              <a:rPr lang="en-US" sz="2000" b="1" dirty="0"/>
              <a:t> class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Not suited for higher frequency (daily &amp; sub-daily)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Difficult to implement external predictors (</a:t>
            </a:r>
            <a:r>
              <a:rPr lang="en-US" sz="2000" dirty="0" err="1"/>
              <a:t>xreg</a:t>
            </a:r>
            <a:r>
              <a:rPr lang="en-US" sz="20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Closed box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46936" y="5818301"/>
            <a:ext cx="433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 </a:t>
            </a:r>
            <a:r>
              <a:rPr lang="en-US" dirty="0" err="1"/>
              <a:t>obs</a:t>
            </a:r>
            <a:r>
              <a:rPr lang="en-US" dirty="0"/>
              <a:t>, second frequency</a:t>
            </a:r>
          </a:p>
        </p:txBody>
      </p:sp>
    </p:spTree>
    <p:extLst>
      <p:ext uri="{BB962C8B-B14F-4D97-AF65-F5344CB8AC3E}">
        <p14:creationId xmlns:p14="http://schemas.microsoft.com/office/powerpoint/2010/main" val="3200855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 descr="C:\Users\mdancho\Google Drive\Business Science\Conferences\2017-EARL-SF\img\prophet-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570" y="1266882"/>
            <a:ext cx="5952599" cy="448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prophet package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9967" y="2764074"/>
            <a:ext cx="580960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Easy to use, great documentation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Good with </a:t>
            </a:r>
            <a:r>
              <a:rPr lang="en-US" sz="2000" b="1" dirty="0"/>
              <a:t>daily frequency </a:t>
            </a:r>
            <a:r>
              <a:rPr lang="en-US" sz="2000" dirty="0"/>
              <a:t>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Implemented in R &amp;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Uses data frames</a:t>
            </a:r>
          </a:p>
          <a:p>
            <a:endParaRPr lang="en-US" sz="1400" dirty="0"/>
          </a:p>
          <a:p>
            <a:r>
              <a:rPr lang="en-US" sz="2400" dirty="0"/>
              <a:t>Cons: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Not for </a:t>
            </a:r>
            <a:r>
              <a:rPr lang="en-US" sz="2000" b="1" dirty="0"/>
              <a:t>high frequency </a:t>
            </a:r>
            <a:r>
              <a:rPr lang="en-US" sz="2000" dirty="0"/>
              <a:t>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Currently cannot implement external predictors (v0.2 feature)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Closed box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6" y="1266882"/>
            <a:ext cx="5639578" cy="1398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331423" y="5807695"/>
            <a:ext cx="433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2863 </a:t>
            </a:r>
            <a:r>
              <a:rPr lang="en-US" dirty="0" err="1"/>
              <a:t>obs</a:t>
            </a:r>
            <a:r>
              <a:rPr lang="en-US" dirty="0"/>
              <a:t>, daily frequency</a:t>
            </a:r>
          </a:p>
        </p:txBody>
      </p:sp>
    </p:spTree>
    <p:extLst>
      <p:ext uri="{BB962C8B-B14F-4D97-AF65-F5344CB8AC3E}">
        <p14:creationId xmlns:p14="http://schemas.microsoft.com/office/powerpoint/2010/main" val="3591862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31862" cy="1400530"/>
          </a:xfrm>
        </p:spPr>
        <p:txBody>
          <a:bodyPr/>
          <a:lstStyle/>
          <a:p>
            <a:r>
              <a:rPr lang="en-US" sz="4000" dirty="0" err="1"/>
              <a:t>timekit</a:t>
            </a:r>
            <a:r>
              <a:rPr lang="en-US" sz="4000" dirty="0"/>
              <a:t>: A different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2402" y="1654145"/>
            <a:ext cx="10683149" cy="4311112"/>
          </a:xfrm>
        </p:spPr>
        <p:txBody>
          <a:bodyPr>
            <a:normAutofit/>
          </a:bodyPr>
          <a:lstStyle/>
          <a:p>
            <a:r>
              <a:rPr lang="en-US" dirty="0"/>
              <a:t>Enables </a:t>
            </a:r>
            <a:r>
              <a:rPr lang="en-US" b="1" dirty="0"/>
              <a:t>open box</a:t>
            </a:r>
            <a:r>
              <a:rPr lang="en-US" dirty="0"/>
              <a:t>                                         time series modeling</a:t>
            </a:r>
          </a:p>
          <a:p>
            <a:r>
              <a:rPr lang="en-US" dirty="0"/>
              <a:t>Designed for </a:t>
            </a:r>
            <a:r>
              <a:rPr lang="en-US" b="1" dirty="0"/>
              <a:t>machine learning                    using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time series signature</a:t>
            </a:r>
            <a:endParaRPr lang="en-US" dirty="0"/>
          </a:p>
          <a:p>
            <a:r>
              <a:rPr lang="en-US" dirty="0"/>
              <a:t>Uses the data science workflow:</a:t>
            </a:r>
          </a:p>
          <a:p>
            <a:pPr lvl="1"/>
            <a:r>
              <a:rPr lang="en-US" b="1" dirty="0"/>
              <a:t>Model &gt; Train &gt; Test &gt; Predict &gt; Visualize</a:t>
            </a:r>
          </a:p>
        </p:txBody>
      </p:sp>
      <p:pic>
        <p:nvPicPr>
          <p:cNvPr id="5" name="Picture 2" descr="C:\Users\mdancho\Google Drive\Business Science\Logos\timekit-logo\timekit-logo-med-qual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571" y="1631843"/>
            <a:ext cx="2778378" cy="321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890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core </a:t>
            </a:r>
            <a:r>
              <a:rPr lang="en-US" dirty="0" err="1"/>
              <a:t>tk</a:t>
            </a:r>
            <a:r>
              <a:rPr lang="en-US" dirty="0"/>
              <a:t> functions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798276522"/>
              </p:ext>
            </p:extLst>
          </p:nvPr>
        </p:nvGraphicFramePr>
        <p:xfrm>
          <a:off x="679010" y="1766806"/>
          <a:ext cx="6279729" cy="3725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C:\Users\mdancho\Google Drive\Business Science\Logos\timekit-logo\timekit-logo-med-qualit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571" y="1631843"/>
            <a:ext cx="2778378" cy="321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331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78059" y="1751308"/>
            <a:ext cx="12389005" cy="1325106"/>
          </a:xfrm>
          <a:prstGeom prst="rect">
            <a:avLst/>
          </a:prstGeom>
          <a:solidFill>
            <a:srgbClr val="2C3E50"/>
          </a:solidFill>
          <a:ln>
            <a:solidFill>
              <a:srgbClr val="18BC9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3E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3432875"/>
            <a:ext cx="9900485" cy="281552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lot of info in a timestamp</a:t>
            </a:r>
          </a:p>
          <a:p>
            <a:pPr lvl="1"/>
            <a:r>
              <a:rPr lang="en-US" dirty="0"/>
              <a:t>Day, week, month, year, hour, min, sec, …</a:t>
            </a:r>
          </a:p>
          <a:p>
            <a:pPr lvl="1"/>
            <a:r>
              <a:rPr lang="en-US" dirty="0"/>
              <a:t>Day of month, quarter, year, …</a:t>
            </a:r>
          </a:p>
          <a:p>
            <a:pPr lvl="1"/>
            <a:r>
              <a:rPr lang="en-US" dirty="0"/>
              <a:t>Bi-weekly, tri-weekly, …</a:t>
            </a:r>
          </a:p>
          <a:p>
            <a:pPr lvl="1"/>
            <a:r>
              <a:rPr lang="en-US" dirty="0"/>
              <a:t>First week of the month, second week, …</a:t>
            </a:r>
          </a:p>
          <a:p>
            <a:r>
              <a:rPr lang="en-US" dirty="0"/>
              <a:t>Machine learning possible using engineered features</a:t>
            </a:r>
          </a:p>
        </p:txBody>
      </p:sp>
      <p:pic>
        <p:nvPicPr>
          <p:cNvPr id="1026" name="Picture 2" descr="C:\Users\mdancho\Google Drive\Business Science\Conferences\2017-EARL-SF\img\timestam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146" y="2060225"/>
            <a:ext cx="7391624" cy="68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mdancho\Google Drive\Business Science\Logos\timekit-logo\timekit-logo-med-qual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571" y="222787"/>
            <a:ext cx="158674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211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9743" y="1751308"/>
            <a:ext cx="12352149" cy="1325106"/>
          </a:xfrm>
          <a:prstGeom prst="rect">
            <a:avLst/>
          </a:prstGeom>
          <a:solidFill>
            <a:srgbClr val="2C3E50"/>
          </a:solidFill>
          <a:ln>
            <a:solidFill>
              <a:srgbClr val="18BC9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signature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86200" y="1723689"/>
            <a:ext cx="82926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Apple Color Emoji" charset="0"/>
                <a:ea typeface="Apple Color Emoji" charset="0"/>
                <a:cs typeface="Apple Color Emoji" charset="0"/>
              </a:rPr>
              <a:t>data %&gt;%</a:t>
            </a:r>
          </a:p>
          <a:p>
            <a:r>
              <a:rPr lang="en-US" sz="2600" b="1" dirty="0">
                <a:latin typeface="Apple Color Emoji" charset="0"/>
                <a:ea typeface="Apple Color Emoji" charset="0"/>
                <a:cs typeface="Apple Color Emoji" charset="0"/>
              </a:rPr>
              <a:t>    </a:t>
            </a:r>
            <a:r>
              <a:rPr lang="en-US" sz="2600" b="1" dirty="0" err="1">
                <a:latin typeface="Apple Color Emoji" charset="0"/>
                <a:ea typeface="Apple Color Emoji" charset="0"/>
                <a:cs typeface="Apple Color Emoji" charset="0"/>
              </a:rPr>
              <a:t>tk_index</a:t>
            </a:r>
            <a:r>
              <a:rPr lang="en-US" sz="2600" b="1" dirty="0">
                <a:latin typeface="Apple Color Emoji" charset="0"/>
                <a:ea typeface="Apple Color Emoji" charset="0"/>
                <a:cs typeface="Apple Color Emoji" charset="0"/>
              </a:rPr>
              <a:t>() %&gt;% </a:t>
            </a:r>
          </a:p>
          <a:p>
            <a:r>
              <a:rPr lang="en-US" sz="2600" b="1" dirty="0">
                <a:latin typeface="Apple Color Emoji" charset="0"/>
                <a:ea typeface="Apple Color Emoji" charset="0"/>
                <a:cs typeface="Apple Color Emoji" charset="0"/>
              </a:rPr>
              <a:t>    </a:t>
            </a:r>
            <a:r>
              <a:rPr lang="en-US" sz="2600" b="1" dirty="0" err="1">
                <a:latin typeface="Apple Color Emoji" charset="0"/>
                <a:ea typeface="Apple Color Emoji" charset="0"/>
                <a:cs typeface="Apple Color Emoji" charset="0"/>
              </a:rPr>
              <a:t>tk_get_timeseries_signature</a:t>
            </a:r>
            <a:r>
              <a:rPr lang="en-US" sz="2600" b="1" dirty="0">
                <a:latin typeface="Apple Color Emoji" charset="0"/>
                <a:ea typeface="Apple Color Emoji" charset="0"/>
                <a:cs typeface="Apple Color Emoji" charset="0"/>
              </a:rPr>
              <a:t>() 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96" y="3487119"/>
            <a:ext cx="12205196" cy="265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mdancho\Google Drive\Business Science\Logos\timekit-logo\timekit-logo-med-qual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571" y="222787"/>
            <a:ext cx="158674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3729" y="3115934"/>
            <a:ext cx="674176" cy="3060141"/>
          </a:xfrm>
          <a:prstGeom prst="rect">
            <a:avLst/>
          </a:prstGeom>
          <a:solidFill>
            <a:srgbClr val="18BC9C">
              <a:alpha val="18000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2368" y="3075888"/>
            <a:ext cx="132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</a:t>
            </a:r>
          </a:p>
        </p:txBody>
      </p:sp>
      <p:sp>
        <p:nvSpPr>
          <p:cNvPr id="10" name="Left-Right Arrow 9"/>
          <p:cNvSpPr/>
          <p:nvPr/>
        </p:nvSpPr>
        <p:spPr>
          <a:xfrm>
            <a:off x="984142" y="3115934"/>
            <a:ext cx="11089038" cy="278970"/>
          </a:xfrm>
          <a:prstGeom prst="leftRightArrow">
            <a:avLst>
              <a:gd name="adj1" fmla="val 50000"/>
              <a:gd name="adj2" fmla="val 86111"/>
            </a:avLst>
          </a:prstGeom>
          <a:solidFill>
            <a:srgbClr val="18BC9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827362" y="3092558"/>
            <a:ext cx="1402597" cy="369332"/>
          </a:xfrm>
          <a:prstGeom prst="rect">
            <a:avLst/>
          </a:prstGeom>
          <a:solidFill>
            <a:srgbClr val="18BC9C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73101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868299" y="5036949"/>
            <a:ext cx="4122549" cy="101513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04293" y="1404413"/>
            <a:ext cx="8946541" cy="4195481"/>
          </a:xfrm>
        </p:spPr>
        <p:txBody>
          <a:bodyPr/>
          <a:lstStyle/>
          <a:p>
            <a:r>
              <a:rPr lang="en-US" b="1" dirty="0"/>
              <a:t>Act 1</a:t>
            </a:r>
            <a:r>
              <a:rPr lang="en-US" dirty="0"/>
              <a:t>: Financial analysis at scale</a:t>
            </a:r>
          </a:p>
          <a:p>
            <a:r>
              <a:rPr lang="en-US" b="1" dirty="0"/>
              <a:t>Act 2</a:t>
            </a:r>
            <a:r>
              <a:rPr lang="en-US" dirty="0"/>
              <a:t>: Time series machine learning</a:t>
            </a:r>
          </a:p>
          <a:p>
            <a:r>
              <a:rPr lang="en-US" b="1" dirty="0"/>
              <a:t>Act 3</a:t>
            </a:r>
            <a:r>
              <a:rPr lang="en-US" dirty="0"/>
              <a:t>: Enterprise applications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697629" y="63450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638" y="889841"/>
            <a:ext cx="1983764" cy="2286000"/>
          </a:xfrm>
          <a:prstGeom prst="rect">
            <a:avLst/>
          </a:prstGeom>
        </p:spPr>
      </p:pic>
      <p:pic>
        <p:nvPicPr>
          <p:cNvPr id="12" name="Picture 2" descr="C:\Users\mdancho\Google Drive\Business Science\Logos\timekit-logo\timekit-logo-med-qual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924" y="2625650"/>
            <a:ext cx="198342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695" y="5137639"/>
            <a:ext cx="3914665" cy="8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14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1148099" cy="1400530"/>
          </a:xfrm>
        </p:spPr>
        <p:txBody>
          <a:bodyPr/>
          <a:lstStyle/>
          <a:p>
            <a:r>
              <a:rPr lang="en-US" sz="4000" dirty="0"/>
              <a:t>High frequency forecast: Minute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469456"/>
            <a:ext cx="5684352" cy="42181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Example: </a:t>
            </a:r>
          </a:p>
          <a:p>
            <a:pPr lvl="1"/>
            <a:r>
              <a:rPr lang="en-US" b="1" dirty="0"/>
              <a:t>Data:</a:t>
            </a:r>
            <a:r>
              <a:rPr lang="en-US" dirty="0"/>
              <a:t> Twitter user clicks   from </a:t>
            </a:r>
            <a:r>
              <a:rPr lang="en-US" i="1" dirty="0" err="1"/>
              <a:t>AnomalyDetection</a:t>
            </a:r>
            <a:r>
              <a:rPr lang="en-US" dirty="0"/>
              <a:t> package</a:t>
            </a:r>
          </a:p>
          <a:p>
            <a:pPr lvl="1"/>
            <a:r>
              <a:rPr lang="en-US" b="1" dirty="0"/>
              <a:t>Model:</a:t>
            </a:r>
            <a:r>
              <a:rPr lang="en-US" dirty="0"/>
              <a:t> 14,398 observations  spanning 10 days                   at 1 minute frequency</a:t>
            </a:r>
          </a:p>
          <a:p>
            <a:pPr lvl="1"/>
            <a:r>
              <a:rPr lang="en-US" b="1" dirty="0"/>
              <a:t>Forecast:</a:t>
            </a:r>
            <a:r>
              <a:rPr lang="en-US" dirty="0"/>
              <a:t> Next 4000 observations 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25053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2"/>
                </a:solidFill>
              </a:rPr>
              <a:t>AnomalyDetection</a:t>
            </a:r>
            <a:r>
              <a:rPr lang="en-US" sz="1200" dirty="0">
                <a:solidFill>
                  <a:schemeClr val="bg2"/>
                </a:solidFill>
              </a:rPr>
              <a:t> package: </a:t>
            </a:r>
            <a:r>
              <a:rPr lang="en-US" sz="1200" dirty="0">
                <a:solidFill>
                  <a:schemeClr val="bg2"/>
                </a:solidFill>
                <a:hlinkClick r:id="rId2"/>
              </a:rPr>
              <a:t>https://github.com/twitter/AnomalyDetection</a:t>
            </a:r>
            <a:endParaRPr lang="en-US" sz="1200" dirty="0">
              <a:solidFill>
                <a:schemeClr val="bg2"/>
              </a:solidFill>
            </a:endParaRPr>
          </a:p>
          <a:p>
            <a:pPr algn="ctr"/>
            <a:r>
              <a:rPr lang="en-US" sz="1200" dirty="0">
                <a:solidFill>
                  <a:schemeClr val="bg2"/>
                </a:solidFill>
              </a:rPr>
              <a:t>User clicks data by minute</a:t>
            </a:r>
          </a:p>
          <a:p>
            <a:pPr algn="ctr"/>
            <a:r>
              <a:rPr lang="en-US" sz="1200" dirty="0">
                <a:solidFill>
                  <a:schemeClr val="bg2"/>
                </a:solidFill>
              </a:rPr>
              <a:t>data(</a:t>
            </a:r>
            <a:r>
              <a:rPr lang="en-US" sz="1200" dirty="0" err="1">
                <a:solidFill>
                  <a:schemeClr val="bg2"/>
                </a:solidFill>
              </a:rPr>
              <a:t>raw_data</a:t>
            </a:r>
            <a:r>
              <a:rPr lang="en-US" sz="1200" dirty="0">
                <a:solidFill>
                  <a:schemeClr val="bg2"/>
                </a:solidFill>
              </a:rPr>
              <a:t>)</a:t>
            </a:r>
          </a:p>
        </p:txBody>
      </p:sp>
      <p:pic>
        <p:nvPicPr>
          <p:cNvPr id="4099" name="Picture 3" descr="C:\Users\mdancho\Google Drive\Business Science\Conferences\2017-EARL-SF\img\minute-fcast-0-eda-data-vi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20" y="1469456"/>
            <a:ext cx="5363889" cy="383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57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0" y="452718"/>
            <a:ext cx="11148099" cy="1400530"/>
          </a:xfrm>
        </p:spPr>
        <p:txBody>
          <a:bodyPr/>
          <a:lstStyle/>
          <a:p>
            <a:r>
              <a:rPr lang="en-US" sz="4000" dirty="0"/>
              <a:t>High frequency forecast: Minute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404345"/>
            <a:ext cx="6233155" cy="46030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Traditionally                 very difficult:</a:t>
            </a:r>
          </a:p>
          <a:p>
            <a:pPr lvl="1"/>
            <a:r>
              <a:rPr lang="en-US" b="1" dirty="0"/>
              <a:t>forecast</a:t>
            </a:r>
            <a:r>
              <a:rPr lang="en-US" dirty="0"/>
              <a:t>:                             ARIMA not possible</a:t>
            </a:r>
          </a:p>
          <a:p>
            <a:pPr lvl="1"/>
            <a:r>
              <a:rPr lang="en-US" b="1" dirty="0"/>
              <a:t>prophet</a:t>
            </a:r>
            <a:r>
              <a:rPr lang="en-US" dirty="0"/>
              <a:t>:                                   10+ minutes, result was incomprehensible</a:t>
            </a:r>
          </a:p>
          <a:p>
            <a:pPr lvl="1"/>
            <a:r>
              <a:rPr lang="en-US" b="1" dirty="0" err="1"/>
              <a:t>timekit</a:t>
            </a:r>
            <a:r>
              <a:rPr lang="en-US" dirty="0"/>
              <a:t>:                                     </a:t>
            </a:r>
            <a:r>
              <a:rPr lang="en-US" dirty="0">
                <a:solidFill>
                  <a:srgbClr val="CCBE93"/>
                </a:solidFill>
              </a:rPr>
              <a:t>~30 seconds,                    excellent results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3" descr="C:\Users\mdancho\Google Drive\Business Science\Conferences\2017-EARL-SF\img\minute-fcast-0-eda-data-vi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20" y="1469456"/>
            <a:ext cx="5363889" cy="383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510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dancho\Google Drive\Business Science\Logos\timekit-logo\timekit-logo-med-qual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571" y="222787"/>
            <a:ext cx="158674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dancho\Google Drive\Business Science\Conferences\2017-EARL-SF\img\minute-fcast-1-M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40" y="1743739"/>
            <a:ext cx="8637482" cy="431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9"/>
          <p:cNvSpPr/>
          <p:nvPr/>
        </p:nvSpPr>
        <p:spPr>
          <a:xfrm>
            <a:off x="7048646" y="4872258"/>
            <a:ext cx="1348733" cy="269923"/>
          </a:xfrm>
          <a:custGeom>
            <a:avLst/>
            <a:gdLst>
              <a:gd name="connsiteX0" fmla="*/ 0 w 1511085"/>
              <a:gd name="connsiteY0" fmla="*/ 61026 h 285752"/>
              <a:gd name="connsiteX1" fmla="*/ 805912 w 1511085"/>
              <a:gd name="connsiteY1" fmla="*/ 14531 h 285752"/>
              <a:gd name="connsiteX2" fmla="*/ 1511085 w 1511085"/>
              <a:gd name="connsiteY2" fmla="*/ 285752 h 28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1085" h="285752">
                <a:moveTo>
                  <a:pt x="0" y="61026"/>
                </a:moveTo>
                <a:cubicBezTo>
                  <a:pt x="277032" y="19051"/>
                  <a:pt x="554065" y="-22923"/>
                  <a:pt x="805912" y="14531"/>
                </a:cubicBezTo>
                <a:cubicBezTo>
                  <a:pt x="1057759" y="51985"/>
                  <a:pt x="1381933" y="213427"/>
                  <a:pt x="1511085" y="285752"/>
                </a:cubicBezTo>
              </a:path>
            </a:pathLst>
          </a:custGeom>
          <a:noFill/>
          <a:ln w="50800">
            <a:solidFill>
              <a:srgbClr val="18BC9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191098" flipV="1">
            <a:off x="5395933" y="3977022"/>
            <a:ext cx="1648451" cy="199221"/>
          </a:xfrm>
          <a:custGeom>
            <a:avLst/>
            <a:gdLst>
              <a:gd name="connsiteX0" fmla="*/ 0 w 1511085"/>
              <a:gd name="connsiteY0" fmla="*/ 61026 h 285752"/>
              <a:gd name="connsiteX1" fmla="*/ 805912 w 1511085"/>
              <a:gd name="connsiteY1" fmla="*/ 14531 h 285752"/>
              <a:gd name="connsiteX2" fmla="*/ 1511085 w 1511085"/>
              <a:gd name="connsiteY2" fmla="*/ 285752 h 28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1085" h="285752">
                <a:moveTo>
                  <a:pt x="0" y="61026"/>
                </a:moveTo>
                <a:cubicBezTo>
                  <a:pt x="277032" y="19051"/>
                  <a:pt x="554065" y="-22923"/>
                  <a:pt x="805912" y="14531"/>
                </a:cubicBezTo>
                <a:cubicBezTo>
                  <a:pt x="1057759" y="51985"/>
                  <a:pt x="1381933" y="213427"/>
                  <a:pt x="1511085" y="285752"/>
                </a:cubicBezTo>
              </a:path>
            </a:pathLst>
          </a:custGeom>
          <a:noFill/>
          <a:ln w="50800">
            <a:solidFill>
              <a:srgbClr val="18BC9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292854" y="2242975"/>
            <a:ext cx="30171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rmse_train</a:t>
            </a:r>
            <a:r>
              <a:rPr lang="en-US" sz="2800" dirty="0"/>
              <a:t> = 10.45</a:t>
            </a:r>
          </a:p>
          <a:p>
            <a:endParaRPr lang="en-US" sz="2800" dirty="0"/>
          </a:p>
          <a:p>
            <a:r>
              <a:rPr lang="en-US" sz="2800" dirty="0"/>
              <a:t>ML algorithm detects pattern</a:t>
            </a:r>
          </a:p>
          <a:p>
            <a:endParaRPr lang="en-US" sz="2800" dirty="0"/>
          </a:p>
          <a:p>
            <a:r>
              <a:rPr lang="en-US" sz="2800" dirty="0"/>
              <a:t>Misses trend slightly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46110" y="335755"/>
            <a:ext cx="1114809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err="1"/>
              <a:t>timekit</a:t>
            </a:r>
            <a:r>
              <a:rPr lang="en-US" sz="4000" dirty="0"/>
              <a:t> 1st attempt:                                         ML Only</a:t>
            </a:r>
          </a:p>
        </p:txBody>
      </p:sp>
    </p:spTree>
    <p:extLst>
      <p:ext uri="{BB962C8B-B14F-4D97-AF65-F5344CB8AC3E}">
        <p14:creationId xmlns:p14="http://schemas.microsoft.com/office/powerpoint/2010/main" val="3605748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dancho\Google Drive\Business Science\Logos\timekit-logo\timekit-logo-med-qual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571" y="222787"/>
            <a:ext cx="158674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mdancho\Google Drive\Business Science\Conferences\2017-EARL-SF\img\minute-fcast-2-Poly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37" y="1743739"/>
            <a:ext cx="8637485" cy="431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/>
          <p:cNvSpPr/>
          <p:nvPr/>
        </p:nvSpPr>
        <p:spPr>
          <a:xfrm rot="738757">
            <a:off x="6934984" y="4907936"/>
            <a:ext cx="1511085" cy="285752"/>
          </a:xfrm>
          <a:custGeom>
            <a:avLst/>
            <a:gdLst>
              <a:gd name="connsiteX0" fmla="*/ 0 w 1511085"/>
              <a:gd name="connsiteY0" fmla="*/ 61026 h 285752"/>
              <a:gd name="connsiteX1" fmla="*/ 805912 w 1511085"/>
              <a:gd name="connsiteY1" fmla="*/ 14531 h 285752"/>
              <a:gd name="connsiteX2" fmla="*/ 1511085 w 1511085"/>
              <a:gd name="connsiteY2" fmla="*/ 285752 h 28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1085" h="285752">
                <a:moveTo>
                  <a:pt x="0" y="61026"/>
                </a:moveTo>
                <a:cubicBezTo>
                  <a:pt x="277032" y="19051"/>
                  <a:pt x="554065" y="-22923"/>
                  <a:pt x="805912" y="14531"/>
                </a:cubicBezTo>
                <a:cubicBezTo>
                  <a:pt x="1057759" y="51985"/>
                  <a:pt x="1381933" y="213427"/>
                  <a:pt x="1511085" y="285752"/>
                </a:cubicBezTo>
              </a:path>
            </a:pathLst>
          </a:custGeom>
          <a:noFill/>
          <a:ln w="50800">
            <a:solidFill>
              <a:srgbClr val="18BC9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 rot="191098" flipV="1">
            <a:off x="5195296" y="3995927"/>
            <a:ext cx="1846882" cy="210904"/>
          </a:xfrm>
          <a:custGeom>
            <a:avLst/>
            <a:gdLst>
              <a:gd name="connsiteX0" fmla="*/ 0 w 1511085"/>
              <a:gd name="connsiteY0" fmla="*/ 61026 h 285752"/>
              <a:gd name="connsiteX1" fmla="*/ 805912 w 1511085"/>
              <a:gd name="connsiteY1" fmla="*/ 14531 h 285752"/>
              <a:gd name="connsiteX2" fmla="*/ 1511085 w 1511085"/>
              <a:gd name="connsiteY2" fmla="*/ 285752 h 28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1085" h="285752">
                <a:moveTo>
                  <a:pt x="0" y="61026"/>
                </a:moveTo>
                <a:cubicBezTo>
                  <a:pt x="277032" y="19051"/>
                  <a:pt x="554065" y="-22923"/>
                  <a:pt x="805912" y="14531"/>
                </a:cubicBezTo>
                <a:cubicBezTo>
                  <a:pt x="1057759" y="51985"/>
                  <a:pt x="1381933" y="213427"/>
                  <a:pt x="1511085" y="285752"/>
                </a:cubicBezTo>
              </a:path>
            </a:pathLst>
          </a:custGeom>
          <a:noFill/>
          <a:ln w="50800">
            <a:solidFill>
              <a:srgbClr val="18BC9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46110" y="335755"/>
            <a:ext cx="1114809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err="1"/>
              <a:t>timekit</a:t>
            </a:r>
            <a:r>
              <a:rPr lang="en-US" sz="4000" dirty="0"/>
              <a:t> 2nd attempt:                                       ML + 2</a:t>
            </a:r>
            <a:r>
              <a:rPr lang="en-US" sz="4000" baseline="30000" dirty="0"/>
              <a:t>nd</a:t>
            </a:r>
            <a:r>
              <a:rPr lang="en-US" sz="4000" dirty="0"/>
              <a:t> Order Poly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92854" y="2242975"/>
            <a:ext cx="30171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Ensemble    gives a support</a:t>
            </a:r>
          </a:p>
          <a:p>
            <a:endParaRPr lang="en-US" sz="2800" dirty="0"/>
          </a:p>
          <a:p>
            <a:r>
              <a:rPr lang="en-US" sz="2800" dirty="0"/>
              <a:t>2</a:t>
            </a:r>
            <a:r>
              <a:rPr lang="en-US" sz="2800" baseline="30000" dirty="0"/>
              <a:t>nd</a:t>
            </a:r>
            <a:r>
              <a:rPr lang="en-US" sz="2800" dirty="0"/>
              <a:t> order polynomial really misses trend</a:t>
            </a:r>
          </a:p>
        </p:txBody>
      </p:sp>
    </p:spTree>
    <p:extLst>
      <p:ext uri="{BB962C8B-B14F-4D97-AF65-F5344CB8AC3E}">
        <p14:creationId xmlns:p14="http://schemas.microsoft.com/office/powerpoint/2010/main" val="3969861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dancho\Google Drive\Business Science\Conferences\2017-EARL-SF\img\minute-fcast-3-Poly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75" y="1736285"/>
            <a:ext cx="8652392" cy="432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dancho\Google Drive\Business Science\Logos\timekit-logo\timekit-logo-med-qual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571" y="222787"/>
            <a:ext cx="158674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 rot="191098" flipV="1">
            <a:off x="5296717" y="4036132"/>
            <a:ext cx="1846882" cy="210904"/>
          </a:xfrm>
          <a:custGeom>
            <a:avLst/>
            <a:gdLst>
              <a:gd name="connsiteX0" fmla="*/ 0 w 1511085"/>
              <a:gd name="connsiteY0" fmla="*/ 61026 h 285752"/>
              <a:gd name="connsiteX1" fmla="*/ 805912 w 1511085"/>
              <a:gd name="connsiteY1" fmla="*/ 14531 h 285752"/>
              <a:gd name="connsiteX2" fmla="*/ 1511085 w 1511085"/>
              <a:gd name="connsiteY2" fmla="*/ 285752 h 28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1085" h="285752">
                <a:moveTo>
                  <a:pt x="0" y="61026"/>
                </a:moveTo>
                <a:cubicBezTo>
                  <a:pt x="277032" y="19051"/>
                  <a:pt x="554065" y="-22923"/>
                  <a:pt x="805912" y="14531"/>
                </a:cubicBezTo>
                <a:cubicBezTo>
                  <a:pt x="1057759" y="51985"/>
                  <a:pt x="1381933" y="213427"/>
                  <a:pt x="1511085" y="285752"/>
                </a:cubicBezTo>
              </a:path>
            </a:pathLst>
          </a:custGeom>
          <a:noFill/>
          <a:ln w="50800">
            <a:solidFill>
              <a:srgbClr val="18BC9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21439954" flipV="1">
            <a:off x="7012959" y="4663932"/>
            <a:ext cx="1846882" cy="287172"/>
          </a:xfrm>
          <a:custGeom>
            <a:avLst/>
            <a:gdLst>
              <a:gd name="connsiteX0" fmla="*/ 0 w 1511085"/>
              <a:gd name="connsiteY0" fmla="*/ 61026 h 285752"/>
              <a:gd name="connsiteX1" fmla="*/ 805912 w 1511085"/>
              <a:gd name="connsiteY1" fmla="*/ 14531 h 285752"/>
              <a:gd name="connsiteX2" fmla="*/ 1511085 w 1511085"/>
              <a:gd name="connsiteY2" fmla="*/ 285752 h 28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1085" h="285752">
                <a:moveTo>
                  <a:pt x="0" y="61026"/>
                </a:moveTo>
                <a:cubicBezTo>
                  <a:pt x="277032" y="19051"/>
                  <a:pt x="554065" y="-22923"/>
                  <a:pt x="805912" y="14531"/>
                </a:cubicBezTo>
                <a:cubicBezTo>
                  <a:pt x="1057759" y="51985"/>
                  <a:pt x="1381933" y="213427"/>
                  <a:pt x="1511085" y="285752"/>
                </a:cubicBezTo>
              </a:path>
            </a:pathLst>
          </a:custGeom>
          <a:noFill/>
          <a:ln w="50800">
            <a:solidFill>
              <a:srgbClr val="18BC9C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46110" y="335755"/>
            <a:ext cx="1114809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err="1"/>
              <a:t>timekit</a:t>
            </a:r>
            <a:r>
              <a:rPr lang="en-US" sz="4000" dirty="0"/>
              <a:t> 3rd attempt:                                        ML + 3</a:t>
            </a:r>
            <a:r>
              <a:rPr lang="en-US" sz="4000" baseline="30000" dirty="0"/>
              <a:t>rd</a:t>
            </a:r>
            <a:r>
              <a:rPr lang="en-US" sz="4000" dirty="0"/>
              <a:t> Order Poly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92854" y="2242975"/>
            <a:ext cx="30171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rmse_train</a:t>
            </a:r>
            <a:r>
              <a:rPr lang="en-US" sz="2800" dirty="0"/>
              <a:t> = </a:t>
            </a:r>
          </a:p>
          <a:p>
            <a:r>
              <a:rPr lang="en-US" sz="2800" dirty="0"/>
              <a:t>10.16 </a:t>
            </a:r>
          </a:p>
          <a:p>
            <a:endParaRPr lang="en-US" sz="2800" dirty="0"/>
          </a:p>
          <a:p>
            <a:r>
              <a:rPr lang="en-US" sz="2800" dirty="0"/>
              <a:t>3% better </a:t>
            </a:r>
          </a:p>
          <a:p>
            <a:r>
              <a:rPr lang="en-US" sz="2800" dirty="0"/>
              <a:t>than ML only</a:t>
            </a:r>
          </a:p>
          <a:p>
            <a:endParaRPr lang="en-US" sz="2800" dirty="0"/>
          </a:p>
          <a:p>
            <a:r>
              <a:rPr lang="en-US" sz="2800" dirty="0"/>
              <a:t>3rd order polynomial  gets trend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58339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285761"/>
            <a:ext cx="5630701" cy="4326964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Pros</a:t>
            </a:r>
          </a:p>
          <a:p>
            <a:pPr lvl="1"/>
            <a:r>
              <a:rPr lang="en-US" dirty="0"/>
              <a:t>High frequency (sub-daily)</a:t>
            </a:r>
          </a:p>
          <a:p>
            <a:pPr lvl="1"/>
            <a:r>
              <a:rPr lang="en-US" dirty="0"/>
              <a:t>Pattern detection</a:t>
            </a:r>
          </a:p>
          <a:p>
            <a:pPr lvl="1"/>
            <a:r>
              <a:rPr lang="en-US" dirty="0"/>
              <a:t>Open box</a:t>
            </a:r>
          </a:p>
          <a:p>
            <a:pPr lvl="2"/>
            <a:r>
              <a:rPr lang="en-US" dirty="0"/>
              <a:t>Linear Regression</a:t>
            </a:r>
          </a:p>
          <a:p>
            <a:pPr lvl="2"/>
            <a:r>
              <a:rPr lang="en-US" dirty="0"/>
              <a:t>Decision Tree</a:t>
            </a:r>
          </a:p>
          <a:p>
            <a:pPr lvl="2"/>
            <a:r>
              <a:rPr lang="en-US" dirty="0"/>
              <a:t>Random Forest</a:t>
            </a:r>
          </a:p>
          <a:p>
            <a:pPr lvl="2"/>
            <a:r>
              <a:rPr lang="en-US" dirty="0"/>
              <a:t>GBM</a:t>
            </a:r>
          </a:p>
          <a:p>
            <a:pPr lvl="2"/>
            <a:r>
              <a:rPr lang="en-US" dirty="0"/>
              <a:t>Neural Network</a:t>
            </a:r>
          </a:p>
          <a:p>
            <a:pPr lvl="1"/>
            <a:r>
              <a:rPr lang="en-US" dirty="0"/>
              <a:t>External predictors</a:t>
            </a:r>
          </a:p>
          <a:p>
            <a:pPr lvl="1"/>
            <a:r>
              <a:rPr lang="en-US" dirty="0"/>
              <a:t>Fast performance</a:t>
            </a:r>
          </a:p>
        </p:txBody>
      </p:sp>
      <p:pic>
        <p:nvPicPr>
          <p:cNvPr id="4" name="Picture 2" descr="C:\Users\mdancho\Google Drive\Business Science\Logos\timekit-logo\timekit-logo-med-qual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571" y="222787"/>
            <a:ext cx="158674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370152" y="1627328"/>
            <a:ext cx="5274532" cy="1388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Cons</a:t>
            </a:r>
          </a:p>
          <a:p>
            <a:pPr lvl="1"/>
            <a:r>
              <a:rPr lang="en-US" dirty="0"/>
              <a:t>Data science knowledge required</a:t>
            </a:r>
          </a:p>
          <a:p>
            <a:pPr lvl="1"/>
            <a:r>
              <a:rPr lang="en-US" dirty="0"/>
              <a:t>Trend detection</a:t>
            </a:r>
          </a:p>
          <a:p>
            <a:pPr lvl="1"/>
            <a:endParaRPr lang="en-US" dirty="0"/>
          </a:p>
        </p:txBody>
      </p:sp>
      <p:pic>
        <p:nvPicPr>
          <p:cNvPr id="6" name="Picture 2" descr="C:\Users\mdancho\Google Drive\Business Science\Conferences\2017-EARL-SF\img\minute-fcast-3-Poly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538604"/>
            <a:ext cx="5194682" cy="259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363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E8C79-37F0-47D8-BCBF-027541EA1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CRAN downloads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31D05-9E35-4299-A0AC-0DA7878B4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BF25E-EF20-4CBF-9712-44FE0726C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679" y="1259633"/>
            <a:ext cx="5005585" cy="483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8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B307D-BD99-4C01-950D-FA7F7A39B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CRAN Downloads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A9F6E-4500-4AC8-9DAF-A8C5A4AC2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964998"/>
            <a:ext cx="8946541" cy="4195481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473AFD-C4AC-4633-85EA-FB795716C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494" y="4026880"/>
            <a:ext cx="4705004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6EEAE-0013-42CE-9853-803763599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494" y="1210222"/>
            <a:ext cx="4705004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60ED8-8F36-41D7-B5E9-E43202A0C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19" y="4026880"/>
            <a:ext cx="4773953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F4CC0-A3D7-4019-A171-98668F757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20" y="1210222"/>
            <a:ext cx="4773953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BE7563-5993-4BCD-A6B3-DF50C1B45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3798" y="3114855"/>
            <a:ext cx="2701004" cy="541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D89A79-CCEE-4741-823B-33DFB5952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3798" y="5886159"/>
            <a:ext cx="2730871" cy="548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C56C31-5E28-479B-8015-461111CA6A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0193" y="3088875"/>
            <a:ext cx="3115266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ECF781-9EBE-48D5-B3D0-59D138EDF6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2941" y="5881161"/>
            <a:ext cx="3522518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49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E430-3395-48E3-AF8B-6DD03FF5E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CRAN downloads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118F8-3F48-4B8D-B3CD-5EF1B4643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093D7-311A-4975-AD5D-F17B84F8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670" y="2340952"/>
            <a:ext cx="3638550" cy="2914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4B6EE-5592-4629-85CD-53DB190FA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28" y="1361708"/>
            <a:ext cx="80581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6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56B322-F03D-447D-83C4-9BE3AA95F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38" y="1340800"/>
            <a:ext cx="7864769" cy="4833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3697AD-4BBC-4A74-8C17-83A5C4517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998573" cy="1400530"/>
          </a:xfrm>
        </p:spPr>
        <p:txBody>
          <a:bodyPr/>
          <a:lstStyle/>
          <a:p>
            <a:r>
              <a:rPr lang="en-US" dirty="0"/>
              <a:t>prophet + </a:t>
            </a:r>
            <a:r>
              <a:rPr lang="en-US" dirty="0" err="1"/>
              <a:t>timekit</a:t>
            </a:r>
            <a:r>
              <a:rPr lang="en-US" dirty="0"/>
              <a:t>: Best of both worlds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EEBB1A-5ECE-4E16-9B03-8161DBD18096}"/>
              </a:ext>
            </a:extLst>
          </p:cNvPr>
          <p:cNvSpPr txBox="1">
            <a:spLocks/>
          </p:cNvSpPr>
          <p:nvPr/>
        </p:nvSpPr>
        <p:spPr>
          <a:xfrm>
            <a:off x="8895404" y="1477858"/>
            <a:ext cx="2749280" cy="4184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3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/>
              <a:t>prophet:</a:t>
            </a:r>
            <a:r>
              <a:rPr lang="en-US" dirty="0"/>
              <a:t> excellent for trend</a:t>
            </a:r>
          </a:p>
          <a:p>
            <a:pPr lvl="1"/>
            <a:endParaRPr lang="en-US" dirty="0"/>
          </a:p>
          <a:p>
            <a:r>
              <a:rPr lang="en-US" b="1" dirty="0" err="1"/>
              <a:t>timekit</a:t>
            </a:r>
            <a:r>
              <a:rPr lang="en-US" b="1" dirty="0"/>
              <a:t>:</a:t>
            </a:r>
            <a:r>
              <a:rPr lang="en-US" dirty="0"/>
              <a:t> excellent for patterns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874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Act 1</a:t>
            </a:r>
            <a:r>
              <a:rPr lang="en-US" dirty="0"/>
              <a:t>: Financial analysis at scale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04293" y="1404413"/>
            <a:ext cx="8946541" cy="4195481"/>
          </a:xfrm>
        </p:spPr>
        <p:txBody>
          <a:bodyPr/>
          <a:lstStyle/>
          <a:p>
            <a:r>
              <a:rPr lang="en-US" dirty="0"/>
              <a:t>Discuss existing                          financial analysis landscape</a:t>
            </a:r>
          </a:p>
          <a:p>
            <a:r>
              <a:rPr lang="en-US" dirty="0"/>
              <a:t>Why </a:t>
            </a:r>
            <a:r>
              <a:rPr lang="en-US" dirty="0" err="1"/>
              <a:t>tidyquant</a:t>
            </a:r>
            <a:r>
              <a:rPr lang="en-US" dirty="0"/>
              <a:t>?</a:t>
            </a:r>
          </a:p>
          <a:p>
            <a:r>
              <a:rPr lang="en-US" dirty="0"/>
              <a:t>The five core </a:t>
            </a:r>
            <a:r>
              <a:rPr lang="en-US" dirty="0" err="1"/>
              <a:t>tq</a:t>
            </a:r>
            <a:r>
              <a:rPr lang="en-US" dirty="0"/>
              <a:t> functions</a:t>
            </a:r>
          </a:p>
          <a:p>
            <a:r>
              <a:rPr lang="en-US" dirty="0"/>
              <a:t>Data science at scale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880" y="1404413"/>
            <a:ext cx="2794577" cy="32203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697629" y="63450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632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1413765"/>
            <a:ext cx="8784606" cy="4195481"/>
          </a:xfrm>
        </p:spPr>
        <p:txBody>
          <a:bodyPr>
            <a:normAutofit/>
          </a:bodyPr>
          <a:lstStyle/>
          <a:p>
            <a:r>
              <a:rPr lang="en-US" sz="2400" dirty="0"/>
              <a:t>http://www.business-science.io/r-packages.html</a:t>
            </a:r>
          </a:p>
          <a:p>
            <a:r>
              <a:rPr lang="en-US" sz="2400" dirty="0"/>
              <a:t>https://github.com/business-science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187" y="2567482"/>
            <a:ext cx="5774313" cy="345021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638" y="916217"/>
            <a:ext cx="1983764" cy="2286000"/>
          </a:xfrm>
          <a:prstGeom prst="rect">
            <a:avLst/>
          </a:prstGeom>
        </p:spPr>
      </p:pic>
      <p:pic>
        <p:nvPicPr>
          <p:cNvPr id="7" name="Picture 2" descr="C:\Users\mdancho\Google Drive\Business Science\Logos\timekit-logo\timekit-logo-med-qual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924" y="2652026"/>
            <a:ext cx="198342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04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Act 3</a:t>
            </a:r>
            <a:r>
              <a:rPr lang="en-US" dirty="0"/>
              <a:t>: Enterprise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2402" y="1654145"/>
            <a:ext cx="10732234" cy="4195481"/>
          </a:xfrm>
        </p:spPr>
        <p:txBody>
          <a:bodyPr/>
          <a:lstStyle/>
          <a:p>
            <a:r>
              <a:rPr lang="en-US" b="1" dirty="0"/>
              <a:t>Industry feedback</a:t>
            </a:r>
            <a:r>
              <a:rPr lang="en-US" dirty="0"/>
              <a:t>: What we learned</a:t>
            </a:r>
            <a:endParaRPr lang="en-US" b="1" dirty="0"/>
          </a:p>
          <a:p>
            <a:r>
              <a:rPr lang="en-US" b="1" dirty="0"/>
              <a:t>Business Science</a:t>
            </a:r>
            <a:r>
              <a:rPr lang="en-US" dirty="0"/>
              <a:t>: What we do</a:t>
            </a:r>
          </a:p>
          <a:p>
            <a:r>
              <a:rPr lang="en-US" b="1" dirty="0"/>
              <a:t>Examples</a:t>
            </a:r>
            <a:r>
              <a:rPr lang="en-US" dirty="0"/>
              <a:t>: How we help enterprises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99940" y="4099632"/>
            <a:ext cx="7353913" cy="1749994"/>
            <a:chOff x="8699716" y="335280"/>
            <a:chExt cx="3410768" cy="821410"/>
          </a:xfrm>
        </p:grpSpPr>
        <p:sp>
          <p:nvSpPr>
            <p:cNvPr id="5" name="Rectangle 4"/>
            <p:cNvSpPr/>
            <p:nvPr/>
          </p:nvSpPr>
          <p:spPr>
            <a:xfrm>
              <a:off x="8699716" y="335280"/>
              <a:ext cx="3410768" cy="8214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2" descr="C:\Users\mdancho\Google Drive\Business Science\Logos\business-science-logo\Business Science Mantra - med quality - no bkr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3769" y="433050"/>
              <a:ext cx="2931777" cy="625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86242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70686"/>
            <a:ext cx="10732234" cy="419548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Most enterprises are </a:t>
            </a:r>
            <a:r>
              <a:rPr lang="en-US" b="1" dirty="0"/>
              <a:t>not</a:t>
            </a:r>
            <a:r>
              <a:rPr lang="en-US" dirty="0"/>
              <a:t> fully utilizing </a:t>
            </a:r>
          </a:p>
          <a:p>
            <a:pPr marL="0" indent="0" algn="ctr">
              <a:buNone/>
            </a:pPr>
            <a:r>
              <a:rPr lang="en-US" dirty="0"/>
              <a:t>data science.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800" dirty="0"/>
              <a:t>Why?</a:t>
            </a:r>
          </a:p>
        </p:txBody>
      </p:sp>
      <p:sp>
        <p:nvSpPr>
          <p:cNvPr id="5" name="Rectangle 4"/>
          <p:cNvSpPr/>
          <p:nvPr/>
        </p:nvSpPr>
        <p:spPr>
          <a:xfrm>
            <a:off x="8699715" y="335280"/>
            <a:ext cx="3838413" cy="82141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C:\Users\mdancho\Google Drive\Business Science\Logos\business-science-logo\Business Science Mantra - med quality - no bk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769" y="433050"/>
            <a:ext cx="2931777" cy="6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192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2402" y="1753697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scientists are at a premium</a:t>
            </a:r>
          </a:p>
          <a:p>
            <a:endParaRPr lang="en-US" dirty="0"/>
          </a:p>
          <a:p>
            <a:r>
              <a:rPr lang="en-US" dirty="0"/>
              <a:t>IT departments are backlogged</a:t>
            </a:r>
          </a:p>
          <a:p>
            <a:endParaRPr lang="en-US" dirty="0"/>
          </a:p>
          <a:p>
            <a:r>
              <a:rPr lang="en-US" dirty="0"/>
              <a:t>Consulting is difficult for enterprises</a:t>
            </a:r>
          </a:p>
          <a:p>
            <a:pPr lvl="1"/>
            <a:r>
              <a:rPr lang="en-US" dirty="0"/>
              <a:t>Contracts are time consuming </a:t>
            </a:r>
          </a:p>
          <a:p>
            <a:pPr lvl="1"/>
            <a:r>
              <a:rPr lang="en-US" dirty="0"/>
              <a:t>Limited history on consultants</a:t>
            </a:r>
          </a:p>
          <a:p>
            <a:pPr lvl="1"/>
            <a:r>
              <a:rPr lang="en-US" dirty="0"/>
              <a:t>Companies want security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8699715" y="335280"/>
            <a:ext cx="3838413" cy="82141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C:\Users\mdancho\Google Drive\Business Science\Logos\business-science-logo\Business Science Mantra - med quality - no bk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769" y="433050"/>
            <a:ext cx="2931777" cy="6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306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2402" y="1447137"/>
            <a:ext cx="11024112" cy="439703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Data science on demand</a:t>
            </a:r>
          </a:p>
          <a:p>
            <a:pPr lvl="1"/>
            <a:r>
              <a:rPr lang="en-US" dirty="0"/>
              <a:t>Network of data scientists</a:t>
            </a:r>
          </a:p>
          <a:p>
            <a:pPr lvl="1"/>
            <a:r>
              <a:rPr lang="en-US" dirty="0"/>
              <a:t>Provide all the data science you need</a:t>
            </a:r>
          </a:p>
          <a:p>
            <a:endParaRPr lang="en-US" dirty="0"/>
          </a:p>
          <a:p>
            <a:r>
              <a:rPr lang="en-US" dirty="0"/>
              <a:t>IT on demand</a:t>
            </a:r>
          </a:p>
          <a:p>
            <a:pPr lvl="1"/>
            <a:r>
              <a:rPr lang="en-US" dirty="0"/>
              <a:t>Network of IT professionals</a:t>
            </a:r>
          </a:p>
          <a:p>
            <a:pPr lvl="1"/>
            <a:r>
              <a:rPr lang="en-US" dirty="0"/>
              <a:t>No more backlog</a:t>
            </a:r>
          </a:p>
          <a:p>
            <a:pPr lvl="1"/>
            <a:r>
              <a:rPr lang="en-US" dirty="0"/>
              <a:t>Reduce project lead time</a:t>
            </a:r>
          </a:p>
          <a:p>
            <a:pPr lvl="1"/>
            <a:endParaRPr lang="en-US" dirty="0"/>
          </a:p>
          <a:p>
            <a:r>
              <a:rPr lang="en-US" dirty="0"/>
              <a:t>One contract, and you’re set! </a:t>
            </a:r>
          </a:p>
          <a:p>
            <a:pPr lvl="1"/>
            <a:r>
              <a:rPr lang="en-US" dirty="0"/>
              <a:t>Consulting at scale</a:t>
            </a:r>
          </a:p>
          <a:p>
            <a:pPr lvl="1"/>
            <a:r>
              <a:rPr lang="en-US" dirty="0"/>
              <a:t>Optional maintenance agreements = Security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699715" y="335280"/>
            <a:ext cx="3838413" cy="82141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C:\Users\mdancho\Google Drive\Business Science\Logos\business-science-logo\Business Science Mantra - med quality - no bk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769" y="433050"/>
            <a:ext cx="2931777" cy="6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60325" y="1872916"/>
            <a:ext cx="40121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rgbClr val="CCBE93"/>
                </a:solidFill>
              </a:rPr>
              <a:t>We pull together the </a:t>
            </a:r>
            <a:r>
              <a:rPr lang="en-US" sz="3200" b="1" i="1" dirty="0">
                <a:solidFill>
                  <a:srgbClr val="CCBE93"/>
                </a:solidFill>
              </a:rPr>
              <a:t>right team </a:t>
            </a:r>
            <a:r>
              <a:rPr lang="en-US" sz="3200" i="1" dirty="0">
                <a:solidFill>
                  <a:srgbClr val="CCBE93"/>
                </a:solidFill>
              </a:rPr>
              <a:t>to get your </a:t>
            </a:r>
            <a:r>
              <a:rPr lang="en-US" sz="3200" b="1" i="1" dirty="0">
                <a:solidFill>
                  <a:srgbClr val="CCBE93"/>
                </a:solidFill>
              </a:rPr>
              <a:t>custom projects</a:t>
            </a:r>
            <a:r>
              <a:rPr lang="en-US" sz="3200" i="1" dirty="0">
                <a:solidFill>
                  <a:srgbClr val="CCBE93"/>
                </a:solidFill>
              </a:rPr>
              <a:t> done </a:t>
            </a:r>
            <a:r>
              <a:rPr lang="en-US" sz="3200" b="1" i="1" dirty="0">
                <a:solidFill>
                  <a:srgbClr val="CCBE93"/>
                </a:solidFill>
              </a:rPr>
              <a:t>on time</a:t>
            </a:r>
            <a:r>
              <a:rPr lang="en-US" sz="3200" i="1" dirty="0">
                <a:solidFill>
                  <a:srgbClr val="CCBE93"/>
                </a:solidFill>
              </a:rPr>
              <a:t>, </a:t>
            </a:r>
            <a:r>
              <a:rPr lang="en-US" sz="3200" b="1" i="1" dirty="0">
                <a:solidFill>
                  <a:srgbClr val="CCBE93"/>
                </a:solidFill>
              </a:rPr>
              <a:t>within budget</a:t>
            </a:r>
            <a:r>
              <a:rPr lang="en-US" sz="3200" i="1" dirty="0">
                <a:solidFill>
                  <a:srgbClr val="CCBE93"/>
                </a:solidFill>
              </a:rPr>
              <a:t>, and of the </a:t>
            </a:r>
            <a:r>
              <a:rPr lang="en-US" sz="3200" b="1" i="1" dirty="0">
                <a:solidFill>
                  <a:srgbClr val="CCBE93"/>
                </a:solidFill>
              </a:rPr>
              <a:t>highest quality</a:t>
            </a:r>
            <a:r>
              <a:rPr lang="en-US" sz="3200" i="1" dirty="0">
                <a:solidFill>
                  <a:srgbClr val="CCBE9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8969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35133"/>
            <a:ext cx="9404723" cy="1400530"/>
          </a:xfrm>
        </p:spPr>
        <p:txBody>
          <a:bodyPr/>
          <a:lstStyle/>
          <a:p>
            <a:r>
              <a:rPr lang="en-US" dirty="0"/>
              <a:t>How we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7650" y="2109274"/>
            <a:ext cx="4404350" cy="3658894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Advanced forecast</a:t>
            </a:r>
          </a:p>
          <a:p>
            <a:r>
              <a:rPr lang="en-US" sz="2800" dirty="0"/>
              <a:t>Causal impact</a:t>
            </a:r>
          </a:p>
          <a:p>
            <a:r>
              <a:rPr lang="en-US" sz="2800" dirty="0"/>
              <a:t>Financial analytics</a:t>
            </a:r>
          </a:p>
          <a:p>
            <a:r>
              <a:rPr lang="en-US" sz="2800" dirty="0"/>
              <a:t>Anomaly detection</a:t>
            </a:r>
          </a:p>
          <a:p>
            <a:r>
              <a:rPr lang="en-US" sz="2800" dirty="0"/>
              <a:t>Optimization</a:t>
            </a:r>
          </a:p>
          <a:p>
            <a:r>
              <a:rPr lang="en-US" sz="2800" dirty="0"/>
              <a:t>Machine learning</a:t>
            </a:r>
          </a:p>
          <a:p>
            <a:r>
              <a:rPr lang="en-US" sz="2800" dirty="0"/>
              <a:t>Predictive analytics</a:t>
            </a:r>
          </a:p>
          <a:p>
            <a:endParaRPr lang="en-US" sz="2800" dirty="0"/>
          </a:p>
        </p:txBody>
      </p:sp>
      <p:pic>
        <p:nvPicPr>
          <p:cNvPr id="13314" name="Picture 2" descr="C:\Users\mdancho\Google Drive\GitHub\mdancho84.github.io\img\forecas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92" y="1534093"/>
            <a:ext cx="3387602" cy="2562817"/>
          </a:xfrm>
          <a:prstGeom prst="rect">
            <a:avLst/>
          </a:prstGeom>
          <a:ln w="38100" cap="sq">
            <a:solidFill>
              <a:srgbClr val="18BC9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699715" y="335280"/>
            <a:ext cx="3838413" cy="821410"/>
            <a:chOff x="8699715" y="335280"/>
            <a:chExt cx="3838413" cy="821410"/>
          </a:xfrm>
        </p:grpSpPr>
        <p:sp>
          <p:nvSpPr>
            <p:cNvPr id="7" name="Rectangle 6"/>
            <p:cNvSpPr/>
            <p:nvPr/>
          </p:nvSpPr>
          <p:spPr>
            <a:xfrm>
              <a:off x="8699715" y="335280"/>
              <a:ext cx="3838413" cy="8214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C:\Users\mdancho\Google Drive\Business Science\Logos\business-science-logo\Business Science Mantra - med quality - no bkr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3769" y="433050"/>
              <a:ext cx="2931777" cy="625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316" name="Picture 4" descr="C:\Users\mdancho\Google Drive\GitHub\mdancho84.github.io\img\financial-analysi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918" y="3456064"/>
            <a:ext cx="3973513" cy="2647950"/>
          </a:xfrm>
          <a:prstGeom prst="rect">
            <a:avLst/>
          </a:prstGeom>
          <a:ln w="38100" cap="sq">
            <a:solidFill>
              <a:srgbClr val="18BC9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231476" y="1643300"/>
            <a:ext cx="3556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rgbClr val="CCBE93"/>
                </a:solidFill>
              </a:rPr>
              <a:t>Data science experts</a:t>
            </a:r>
          </a:p>
        </p:txBody>
      </p:sp>
    </p:spTree>
    <p:extLst>
      <p:ext uri="{BB962C8B-B14F-4D97-AF65-F5344CB8AC3E}">
        <p14:creationId xmlns:p14="http://schemas.microsoft.com/office/powerpoint/2010/main" val="4120656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669859"/>
              </p:ext>
            </p:extLst>
          </p:nvPr>
        </p:nvGraphicFramePr>
        <p:xfrm>
          <a:off x="615111" y="1681560"/>
          <a:ext cx="10969872" cy="434709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656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6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6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581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Back End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Data Science</a:t>
                      </a:r>
                    </a:p>
                  </a:txBody>
                  <a:tcPr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Front End</a:t>
                      </a:r>
                    </a:p>
                  </a:txBody>
                  <a:tcPr anchor="ctr"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1287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latin typeface="Apple Color Emoji" charset="0"/>
                        <a:ea typeface="Apple Color Emoji" charset="0"/>
                        <a:cs typeface="Apple Color Emoji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latin typeface="Apple Color Emoji" charset="0"/>
                        <a:ea typeface="Apple Color Emoji" charset="0"/>
                        <a:cs typeface="Apple Color Emoji" charset="0"/>
                      </a:endParaRPr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3200" spc="0" dirty="0">
                        <a:latin typeface="Apple Color Emoji" charset="0"/>
                        <a:ea typeface="Apple Color Emoji" charset="0"/>
                        <a:cs typeface="Apple Color Emoji" charset="0"/>
                      </a:endParaRPr>
                    </a:p>
                  </a:txBody>
                  <a:tcPr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help</a:t>
            </a:r>
          </a:p>
        </p:txBody>
      </p:sp>
      <p:pic>
        <p:nvPicPr>
          <p:cNvPr id="1026" name="Picture 2" descr="C:\Users\mdancho\Desktop\aw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04" y="2828247"/>
            <a:ext cx="2255135" cy="84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-Right Arrow 3"/>
          <p:cNvSpPr/>
          <p:nvPr/>
        </p:nvSpPr>
        <p:spPr>
          <a:xfrm>
            <a:off x="760492" y="4805100"/>
            <a:ext cx="10624018" cy="1149758"/>
          </a:xfrm>
          <a:prstGeom prst="leftRightArrow">
            <a:avLst/>
          </a:prstGeom>
          <a:solidFill>
            <a:srgbClr val="18BC9C"/>
          </a:solidFill>
          <a:ln>
            <a:solidFill>
              <a:srgbClr val="2C3E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 descr="C:\Users\mdancho\Desktop\RStudio_Hex_shin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017" y="2621856"/>
            <a:ext cx="162657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dancho\Desktop\html5-css3-j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114" y="3869488"/>
            <a:ext cx="1983720" cy="116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dancho\Desktop\R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02" y="2742110"/>
            <a:ext cx="2543998" cy="2225998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05023" y="3945866"/>
            <a:ext cx="2750949" cy="7981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C:\Users\mdancho\Google Drive\Business Science\Conferences\2017-EARL-SF\img\RStudio-Logo-Blue-Gradie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752" y="4004567"/>
            <a:ext cx="1908583" cy="66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8699715" y="335280"/>
            <a:ext cx="3838413" cy="821410"/>
            <a:chOff x="8699715" y="335280"/>
            <a:chExt cx="3838413" cy="821410"/>
          </a:xfrm>
        </p:grpSpPr>
        <p:sp>
          <p:nvSpPr>
            <p:cNvPr id="11" name="Rectangle 10"/>
            <p:cNvSpPr/>
            <p:nvPr/>
          </p:nvSpPr>
          <p:spPr>
            <a:xfrm>
              <a:off x="8699715" y="335280"/>
              <a:ext cx="3838413" cy="8214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 descr="C:\Users\mdancho\Google Drive\Business Science\Logos\business-science-logo\Business Science Mantra - med quality - no bkrd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3769" y="433050"/>
              <a:ext cx="2931777" cy="625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0476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help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27751" y="3053814"/>
            <a:ext cx="8191334" cy="317856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Model deployment</a:t>
            </a:r>
          </a:p>
          <a:p>
            <a:r>
              <a:rPr lang="en-US" dirty="0"/>
              <a:t>Package validation &amp; testing</a:t>
            </a:r>
          </a:p>
          <a:p>
            <a:r>
              <a:rPr lang="en-US" dirty="0"/>
              <a:t>Code optimization (</a:t>
            </a:r>
            <a:r>
              <a:rPr lang="en-US" dirty="0" err="1"/>
              <a:t>Rcpp</a:t>
            </a:r>
            <a:r>
              <a:rPr lang="en-US" dirty="0"/>
              <a:t> &amp; Parallel Processing)</a:t>
            </a:r>
          </a:p>
          <a:p>
            <a:r>
              <a:rPr lang="en-US" dirty="0" err="1"/>
              <a:t>RStudio</a:t>
            </a:r>
            <a:r>
              <a:rPr lang="en-US" dirty="0"/>
              <a:t> Server &amp; Shiny Server setup</a:t>
            </a:r>
          </a:p>
          <a:p>
            <a:r>
              <a:rPr lang="en-US" dirty="0"/>
              <a:t>Version control setup</a:t>
            </a:r>
          </a:p>
          <a:p>
            <a:r>
              <a:rPr lang="en-US" dirty="0" err="1"/>
              <a:t>RStudio</a:t>
            </a:r>
            <a:r>
              <a:rPr lang="en-US" dirty="0"/>
              <a:t> partner </a:t>
            </a:r>
          </a:p>
          <a:p>
            <a:pPr lvl="1"/>
            <a:r>
              <a:rPr lang="en-US" sz="1800" dirty="0"/>
              <a:t>https://www.rstudio.com/instructors/</a:t>
            </a:r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699715" y="335280"/>
            <a:ext cx="3838413" cy="821410"/>
            <a:chOff x="8699715" y="335280"/>
            <a:chExt cx="3838413" cy="821410"/>
          </a:xfrm>
        </p:grpSpPr>
        <p:sp>
          <p:nvSpPr>
            <p:cNvPr id="12" name="Rectangle 11"/>
            <p:cNvSpPr/>
            <p:nvPr/>
          </p:nvSpPr>
          <p:spPr>
            <a:xfrm>
              <a:off x="8699715" y="335280"/>
              <a:ext cx="3838413" cy="8214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 descr="C:\Users\mdancho\Google Drive\Business Science\Logos\business-science-logo\Business Science Mantra - med quality - no bkr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3769" y="433050"/>
              <a:ext cx="2931777" cy="625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3611451" y="1659320"/>
            <a:ext cx="7007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rgbClr val="CCBE93"/>
                </a:solidFill>
              </a:rPr>
              <a:t>We handle everything that’s non-core to your business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02" y="1440990"/>
            <a:ext cx="2470430" cy="4637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865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767018" y="2586436"/>
            <a:ext cx="6068528" cy="299316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Immediately alerted to model breakdowns</a:t>
            </a:r>
          </a:p>
          <a:p>
            <a:r>
              <a:rPr lang="en-US" dirty="0"/>
              <a:t>Detect issues before they become problems</a:t>
            </a:r>
          </a:p>
          <a:p>
            <a:r>
              <a:rPr lang="en-US" dirty="0"/>
              <a:t>SMS / email to alert analysts</a:t>
            </a:r>
          </a:p>
          <a:p>
            <a:r>
              <a:rPr lang="en-US" dirty="0"/>
              <a:t>Shiny dashboard to visualize metrics</a:t>
            </a:r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699715" y="335280"/>
            <a:ext cx="3838413" cy="821410"/>
            <a:chOff x="8699715" y="335280"/>
            <a:chExt cx="3838413" cy="821410"/>
          </a:xfrm>
        </p:grpSpPr>
        <p:sp>
          <p:nvSpPr>
            <p:cNvPr id="12" name="Rectangle 11"/>
            <p:cNvSpPr/>
            <p:nvPr/>
          </p:nvSpPr>
          <p:spPr>
            <a:xfrm>
              <a:off x="8699715" y="335280"/>
              <a:ext cx="3838413" cy="8214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 descr="C:\Users\mdancho\Google Drive\Business Science\Logos\business-science-logo\Business Science Mantra - med quality - no bkr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3769" y="433050"/>
              <a:ext cx="2931777" cy="625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773702" y="1493607"/>
            <a:ext cx="4760077" cy="3909500"/>
            <a:chOff x="588396" y="1256781"/>
            <a:chExt cx="4760077" cy="3909500"/>
          </a:xfrm>
        </p:grpSpPr>
        <p:sp>
          <p:nvSpPr>
            <p:cNvPr id="4" name="Rectangle 3"/>
            <p:cNvSpPr/>
            <p:nvPr/>
          </p:nvSpPr>
          <p:spPr>
            <a:xfrm>
              <a:off x="588397" y="1283677"/>
              <a:ext cx="4760076" cy="569571"/>
            </a:xfrm>
            <a:prstGeom prst="rect">
              <a:avLst/>
            </a:prstGeom>
            <a:solidFill>
              <a:srgbClr val="2C3E50"/>
            </a:solidFill>
            <a:ln>
              <a:solidFill>
                <a:srgbClr val="2C3E5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66" name="Picture 2" descr="C:\Users\mdancho\Google Drive\Business Science\Conferences\2017-EARL-SF\img\anomaly-detectio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58" t="16771" r="14789" b="9838"/>
            <a:stretch/>
          </p:blipFill>
          <p:spPr bwMode="auto">
            <a:xfrm>
              <a:off x="597188" y="1810831"/>
              <a:ext cx="4723075" cy="3355450"/>
            </a:xfrm>
            <a:prstGeom prst="rect">
              <a:avLst/>
            </a:prstGeom>
            <a:ln w="38100" cap="sq">
              <a:solidFill>
                <a:srgbClr val="2C3E5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88396" y="1256781"/>
              <a:ext cx="47600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Anomaly Detection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029200" y="1741016"/>
            <a:ext cx="700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rgbClr val="CCBE93"/>
                </a:solidFill>
              </a:rPr>
              <a:t>Case Study 1</a:t>
            </a:r>
          </a:p>
        </p:txBody>
      </p:sp>
    </p:spTree>
    <p:extLst>
      <p:ext uri="{BB962C8B-B14F-4D97-AF65-F5344CB8AC3E}">
        <p14:creationId xmlns:p14="http://schemas.microsoft.com/office/powerpoint/2010/main" val="182813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658733" y="1388733"/>
            <a:ext cx="4805168" cy="555408"/>
          </a:xfrm>
          <a:prstGeom prst="rect">
            <a:avLst/>
          </a:prstGeom>
          <a:solidFill>
            <a:srgbClr val="2C3E50"/>
          </a:solidFill>
          <a:ln w="57150">
            <a:solidFill>
              <a:srgbClr val="2C3E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6111" y="1334941"/>
            <a:ext cx="4817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Web Apps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854277"/>
            <a:ext cx="4817790" cy="4233240"/>
          </a:xfrm>
          <a:prstGeom prst="rect">
            <a:avLst/>
          </a:prstGeom>
          <a:ln w="38100" cap="sq">
            <a:solidFill>
              <a:srgbClr val="2C3E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750169" y="2586436"/>
            <a:ext cx="6173193" cy="246184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Suite of Shiny dashboards</a:t>
            </a:r>
          </a:p>
          <a:p>
            <a:r>
              <a:rPr lang="en-US" dirty="0"/>
              <a:t>Customer facing, surface &amp; granular</a:t>
            </a:r>
          </a:p>
          <a:p>
            <a:r>
              <a:rPr lang="en-US" dirty="0"/>
              <a:t>Expense ratio transparency</a:t>
            </a:r>
          </a:p>
          <a:p>
            <a:r>
              <a:rPr lang="en-US" dirty="0"/>
              <a:t>Visualize 401K wealth metrics</a:t>
            </a:r>
          </a:p>
          <a:p>
            <a:r>
              <a:rPr lang="en-US" dirty="0"/>
              <a:t>Charts updated with unique user data</a:t>
            </a:r>
          </a:p>
          <a:p>
            <a:r>
              <a:rPr lang="en-US" dirty="0" err="1"/>
              <a:t>HealthyHive</a:t>
            </a:r>
            <a:r>
              <a:rPr lang="en-US" baseline="30000" dirty="0" err="1"/>
              <a:t>TM</a:t>
            </a:r>
            <a:r>
              <a:rPr lang="en-US" dirty="0"/>
              <a:t> demo</a:t>
            </a:r>
          </a:p>
          <a:p>
            <a:endParaRPr lang="en-US" dirty="0"/>
          </a:p>
        </p:txBody>
      </p:sp>
      <p:pic>
        <p:nvPicPr>
          <p:cNvPr id="10244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552" y="5247371"/>
            <a:ext cx="2156766" cy="587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8699715" y="335280"/>
            <a:ext cx="3838413" cy="821410"/>
            <a:chOff x="8699715" y="335280"/>
            <a:chExt cx="3838413" cy="821410"/>
          </a:xfrm>
        </p:grpSpPr>
        <p:sp>
          <p:nvSpPr>
            <p:cNvPr id="12" name="Rectangle 11"/>
            <p:cNvSpPr/>
            <p:nvPr/>
          </p:nvSpPr>
          <p:spPr>
            <a:xfrm>
              <a:off x="8699715" y="335280"/>
              <a:ext cx="3838413" cy="8214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 descr="C:\Users\mdancho\Google Drive\Business Science\Logos\business-science-logo\Business Science Mantra - med quality - no bkr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3769" y="433050"/>
              <a:ext cx="2931777" cy="625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5029200" y="1741016"/>
            <a:ext cx="700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rgbClr val="CCBE93"/>
                </a:solidFill>
              </a:rPr>
              <a:t>Case Study 2</a:t>
            </a:r>
          </a:p>
        </p:txBody>
      </p:sp>
    </p:spTree>
    <p:extLst>
      <p:ext uri="{BB962C8B-B14F-4D97-AF65-F5344CB8AC3E}">
        <p14:creationId xmlns:p14="http://schemas.microsoft.com/office/powerpoint/2010/main" val="3567821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analysis landscape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7300724"/>
              </p:ext>
            </p:extLst>
          </p:nvPr>
        </p:nvGraphicFramePr>
        <p:xfrm>
          <a:off x="135431" y="1390671"/>
          <a:ext cx="7358189" cy="4664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Content Placeholder 2"/>
          <p:cNvSpPr txBox="1">
            <a:spLocks/>
          </p:cNvSpPr>
          <p:nvPr/>
        </p:nvSpPr>
        <p:spPr>
          <a:xfrm>
            <a:off x="6643991" y="1814514"/>
            <a:ext cx="5700505" cy="3562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3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Infrastructure           well-developed for </a:t>
            </a:r>
            <a:r>
              <a:rPr lang="en-US" b="1" dirty="0">
                <a:solidFill>
                  <a:schemeClr val="tx1"/>
                </a:solidFill>
              </a:rPr>
              <a:t>Financial Analysis</a:t>
            </a:r>
          </a:p>
          <a:p>
            <a:r>
              <a:rPr lang="en-US" dirty="0">
                <a:solidFill>
                  <a:schemeClr val="tx1"/>
                </a:solidFill>
              </a:rPr>
              <a:t>Many useful functions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Data transformation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Financial analysis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214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13765"/>
            <a:ext cx="8443643" cy="4195481"/>
          </a:xfrm>
        </p:spPr>
        <p:txBody>
          <a:bodyPr>
            <a:normAutofit/>
          </a:bodyPr>
          <a:lstStyle/>
          <a:p>
            <a:r>
              <a:rPr lang="en-US" sz="2800" dirty="0"/>
              <a:t>http://www.business-science.io/services.html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053" y="2110323"/>
            <a:ext cx="5352662" cy="395514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8699715" y="335280"/>
            <a:ext cx="3838413" cy="821410"/>
            <a:chOff x="8699715" y="335280"/>
            <a:chExt cx="3838413" cy="821410"/>
          </a:xfrm>
        </p:grpSpPr>
        <p:sp>
          <p:nvSpPr>
            <p:cNvPr id="9" name="Rectangle 8"/>
            <p:cNvSpPr/>
            <p:nvPr/>
          </p:nvSpPr>
          <p:spPr>
            <a:xfrm>
              <a:off x="8699715" y="335280"/>
              <a:ext cx="3838413" cy="8214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 descr="C:\Users\mdancho\Google Drive\Business Science\Logos\business-science-logo\Business Science Mantra - med quality - no bkr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3769" y="433050"/>
              <a:ext cx="2931777" cy="625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1581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319346"/>
            <a:ext cx="12192000" cy="1547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038" y="5505547"/>
            <a:ext cx="5421923" cy="11574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638" y="916217"/>
            <a:ext cx="1983764" cy="2286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244204"/>
              </p:ext>
            </p:extLst>
          </p:nvPr>
        </p:nvGraphicFramePr>
        <p:xfrm>
          <a:off x="433890" y="1470215"/>
          <a:ext cx="10492618" cy="34699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6309">
                  <a:extLst>
                    <a:ext uri="{9D8B030D-6E8A-4147-A177-3AD203B41FA5}">
                      <a16:colId xmlns:a16="http://schemas.microsoft.com/office/drawing/2014/main" val="3062141011"/>
                    </a:ext>
                  </a:extLst>
                </a:gridCol>
                <a:gridCol w="5246309">
                  <a:extLst>
                    <a:ext uri="{9D8B030D-6E8A-4147-A177-3AD203B41FA5}">
                      <a16:colId xmlns:a16="http://schemas.microsoft.com/office/drawing/2014/main" val="302720575"/>
                    </a:ext>
                  </a:extLst>
                </a:gridCol>
              </a:tblGrid>
              <a:tr h="1162371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Business Science</a:t>
                      </a:r>
                    </a:p>
                    <a:p>
                      <a:r>
                        <a:rPr lang="en-US" sz="1600" dirty="0">
                          <a:hlinkClick r:id="rId4"/>
                        </a:rPr>
                        <a:t>www.business-science.io</a:t>
                      </a:r>
                      <a:endParaRPr lang="en-US" sz="1600" dirty="0"/>
                    </a:p>
                    <a:p>
                      <a:r>
                        <a:rPr lang="en-US" sz="1600" dirty="0"/>
                        <a:t>@</a:t>
                      </a:r>
                      <a:r>
                        <a:rPr lang="en-US" sz="1600" dirty="0" err="1"/>
                        <a:t>bizScienc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371">
                <a:tc>
                  <a:txBody>
                    <a:bodyPr/>
                    <a:lstStyle/>
                    <a:p>
                      <a:r>
                        <a:rPr lang="en-US" i="1" dirty="0"/>
                        <a:t>Matt Dancho</a:t>
                      </a:r>
                    </a:p>
                    <a:p>
                      <a:r>
                        <a:rPr lang="en-US" sz="1600" dirty="0"/>
                        <a:t>Founder, Director of Product Development</a:t>
                      </a:r>
                    </a:p>
                    <a:p>
                      <a:r>
                        <a:rPr lang="en-US" sz="1600" dirty="0"/>
                        <a:t>mdancho@business-science.io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182414"/>
                  </a:ext>
                </a:extLst>
              </a:tr>
              <a:tr h="1145254">
                <a:tc>
                  <a:txBody>
                    <a:bodyPr/>
                    <a:lstStyle/>
                    <a:p>
                      <a:r>
                        <a:rPr lang="en-US" sz="1800" i="1" dirty="0"/>
                        <a:t>Davis Vaughan</a:t>
                      </a:r>
                    </a:p>
                    <a:p>
                      <a:r>
                        <a:rPr lang="en-US" sz="1600" dirty="0"/>
                        <a:t>Software Engineer</a:t>
                      </a:r>
                    </a:p>
                    <a:p>
                      <a:r>
                        <a:rPr lang="en-US" sz="1600" dirty="0"/>
                        <a:t>dvaughan@business-science.io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8" y="5683057"/>
            <a:ext cx="2320311" cy="820023"/>
          </a:xfrm>
          <a:prstGeom prst="rect">
            <a:avLst/>
          </a:prstGeom>
        </p:spPr>
      </p:pic>
      <p:pic>
        <p:nvPicPr>
          <p:cNvPr id="1026" name="Picture 2" descr="C:\Users\mdancho\Google Drive\Business Science\Logos\timekit-logo\timekit-logo-med-qualit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924" y="2652026"/>
            <a:ext cx="198342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35469" y="269886"/>
            <a:ext cx="7007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rgbClr val="CCBE93"/>
                </a:solidFill>
              </a:rPr>
              <a:t>Interested in data science? Contact Business Science!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20976" y="6192393"/>
            <a:ext cx="327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@</a:t>
            </a:r>
            <a:r>
              <a:rPr lang="en-US" b="1" dirty="0" err="1">
                <a:solidFill>
                  <a:schemeClr val="tx1">
                    <a:lumMod val="50000"/>
                  </a:schemeClr>
                </a:solidFill>
              </a:rPr>
              <a:t>bizScienc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  <a:p>
            <a:pPr algn="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www.business-science.io</a:t>
            </a:r>
          </a:p>
        </p:txBody>
      </p:sp>
    </p:spTree>
    <p:extLst>
      <p:ext uri="{BB962C8B-B14F-4D97-AF65-F5344CB8AC3E}">
        <p14:creationId xmlns:p14="http://schemas.microsoft.com/office/powerpoint/2010/main" val="2200058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the </a:t>
            </a:r>
            <a:r>
              <a:rPr lang="en-US" dirty="0" err="1"/>
              <a:t>tidyverse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413455"/>
            <a:ext cx="6711511" cy="45332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H. Wickham, 2017. URL </a:t>
            </a:r>
            <a:r>
              <a:rPr lang="en-US" sz="1200" dirty="0">
                <a:solidFill>
                  <a:schemeClr val="bg2"/>
                </a:solidFill>
                <a:hlinkClick r:id="rId3"/>
              </a:rPr>
              <a:t>https://www.rstudio.com/resources/videos/data-science-in-thetidyverse/</a:t>
            </a:r>
            <a:r>
              <a:rPr lang="en-US" sz="1200" dirty="0">
                <a:solidFill>
                  <a:schemeClr val="bg2"/>
                </a:solidFill>
              </a:rPr>
              <a:t>. [p2]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88912" y="1814514"/>
            <a:ext cx="4341412" cy="3562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36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8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Infrastructure           well-developed for </a:t>
            </a:r>
            <a:r>
              <a:rPr lang="en-US" b="1" dirty="0">
                <a:solidFill>
                  <a:schemeClr val="tx1"/>
                </a:solidFill>
              </a:rPr>
              <a:t>Data Science</a:t>
            </a:r>
          </a:p>
          <a:p>
            <a:r>
              <a:rPr lang="en-US" dirty="0">
                <a:solidFill>
                  <a:schemeClr val="tx1"/>
                </a:solidFill>
              </a:rPr>
              <a:t>Useful workflow 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399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systems: Each with benefits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6565" y="1856353"/>
            <a:ext cx="3640966" cy="37417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xts</a:t>
            </a:r>
            <a:endParaRPr lang="en-US" sz="4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Built for speed</a:t>
            </a:r>
          </a:p>
          <a:p>
            <a:r>
              <a:rPr lang="en-US" dirty="0"/>
              <a:t>Matrix-based</a:t>
            </a:r>
          </a:p>
          <a:p>
            <a:pPr lvl="1"/>
            <a:r>
              <a:rPr lang="en-US" dirty="0"/>
              <a:t>Wide format</a:t>
            </a:r>
          </a:p>
          <a:p>
            <a:pPr lvl="1"/>
            <a:r>
              <a:rPr lang="en-US" dirty="0"/>
              <a:t>Only numeric columns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5571599" y="1856353"/>
            <a:ext cx="5984298" cy="37417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tidyverse</a:t>
            </a:r>
            <a:endParaRPr lang="en-US" sz="4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Built for flexibility &amp; scale</a:t>
            </a:r>
          </a:p>
          <a:p>
            <a:r>
              <a:rPr lang="en-US" dirty="0"/>
              <a:t>Data frame-based</a:t>
            </a:r>
          </a:p>
          <a:p>
            <a:pPr lvl="1"/>
            <a:r>
              <a:rPr lang="en-US" dirty="0"/>
              <a:t>Long format</a:t>
            </a:r>
          </a:p>
          <a:p>
            <a:pPr lvl="1"/>
            <a:r>
              <a:rPr lang="en-US" dirty="0"/>
              <a:t>Any data type in columns</a:t>
            </a:r>
          </a:p>
          <a:p>
            <a:pPr lvl="1"/>
            <a:r>
              <a:rPr lang="en-US" dirty="0"/>
              <a:t>char, </a:t>
            </a:r>
            <a:r>
              <a:rPr lang="en-US" dirty="0" err="1"/>
              <a:t>num</a:t>
            </a:r>
            <a:r>
              <a:rPr lang="en-US" dirty="0"/>
              <a:t>, list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76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tidyquant</a:t>
            </a:r>
            <a:r>
              <a:rPr lang="en-US" dirty="0"/>
              <a:t>: Best of both worlds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85900"/>
            <a:ext cx="10288588" cy="47624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Integrates </a:t>
            </a:r>
            <a:r>
              <a:rPr lang="en-US" dirty="0" err="1"/>
              <a:t>tidyverse</a:t>
            </a:r>
            <a:r>
              <a:rPr lang="en-US" dirty="0"/>
              <a:t> with:</a:t>
            </a:r>
          </a:p>
          <a:p>
            <a:pPr lvl="1"/>
            <a:r>
              <a:rPr lang="en-US" sz="2400" dirty="0" err="1"/>
              <a:t>xts</a:t>
            </a:r>
            <a:r>
              <a:rPr lang="en-US" sz="2400" dirty="0"/>
              <a:t> &amp; zoo</a:t>
            </a:r>
          </a:p>
          <a:p>
            <a:pPr lvl="1"/>
            <a:r>
              <a:rPr lang="en-US" sz="2400" dirty="0" err="1"/>
              <a:t>quantmod</a:t>
            </a:r>
            <a:r>
              <a:rPr lang="en-US" sz="2400" dirty="0"/>
              <a:t> &amp; TTR</a:t>
            </a:r>
          </a:p>
          <a:p>
            <a:pPr lvl="1"/>
            <a:r>
              <a:rPr lang="en-US" sz="2400" dirty="0" err="1"/>
              <a:t>PerformanceAnalytics</a:t>
            </a:r>
            <a:endParaRPr lang="en-US" sz="2400" dirty="0"/>
          </a:p>
          <a:p>
            <a:r>
              <a:rPr lang="en-US" dirty="0"/>
              <a:t>User I/O in data frames</a:t>
            </a:r>
          </a:p>
          <a:p>
            <a:r>
              <a:rPr lang="en-US" dirty="0"/>
              <a:t>Internally converts to </a:t>
            </a:r>
            <a:r>
              <a:rPr lang="en-US" dirty="0" err="1"/>
              <a:t>xts</a:t>
            </a:r>
            <a:endParaRPr lang="en-US" dirty="0"/>
          </a:p>
          <a:p>
            <a:r>
              <a:rPr lang="en-US" dirty="0"/>
              <a:t>Matrix speed + Data Frame flexibility</a:t>
            </a:r>
          </a:p>
          <a:p>
            <a:r>
              <a:rPr lang="en-US" dirty="0" err="1"/>
              <a:t>Tidyverse</a:t>
            </a:r>
            <a:r>
              <a:rPr lang="en-US" dirty="0"/>
              <a:t> scalability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264" y="1137187"/>
            <a:ext cx="2794577" cy="322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55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core functions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264" y="1137187"/>
            <a:ext cx="2794577" cy="3220344"/>
          </a:xfrm>
          <a:prstGeom prst="rect">
            <a:avLst/>
          </a:prstGeom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524126643"/>
              </p:ext>
            </p:extLst>
          </p:nvPr>
        </p:nvGraphicFramePr>
        <p:xfrm>
          <a:off x="911485" y="1297942"/>
          <a:ext cx="6279729" cy="4930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16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3180" y="4440264"/>
            <a:ext cx="10693830" cy="1247613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696435"/>
              </p:ext>
            </p:extLst>
          </p:nvPr>
        </p:nvGraphicFramePr>
        <p:xfrm>
          <a:off x="646107" y="1610861"/>
          <a:ext cx="10690903" cy="40829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196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4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543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 Asset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500 Assets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9221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 err="1">
                          <a:latin typeface="Apple Color Emoji" charset="0"/>
                          <a:ea typeface="Apple Color Emoji" charset="0"/>
                          <a:cs typeface="Apple Color Emoji" charset="0"/>
                        </a:rPr>
                        <a:t>tq_get</a:t>
                      </a:r>
                      <a:r>
                        <a:rPr lang="en-US" sz="3200" dirty="0">
                          <a:latin typeface="Apple Color Emoji" charset="0"/>
                          <a:ea typeface="Apple Color Emoji" charset="0"/>
                          <a:cs typeface="Apple Color Emoji" charset="0"/>
                        </a:rPr>
                        <a:t>(“AAPL”)</a:t>
                      </a:r>
                    </a:p>
                    <a:p>
                      <a:pPr algn="l"/>
                      <a:endParaRPr lang="en-US" sz="3200" dirty="0">
                        <a:latin typeface="Apple Color Emoji" charset="0"/>
                        <a:ea typeface="Apple Color Emoji" charset="0"/>
                        <a:cs typeface="Apple Color Emoji" charset="0"/>
                      </a:endParaRPr>
                    </a:p>
                    <a:p>
                      <a:pPr algn="l"/>
                      <a:endParaRPr lang="en-US" sz="3200" dirty="0">
                        <a:latin typeface="Apple Color Emoji" charset="0"/>
                        <a:ea typeface="Apple Color Emoji" charset="0"/>
                        <a:cs typeface="Apple Color Emoji" charset="0"/>
                      </a:endParaRPr>
                    </a:p>
                    <a:p>
                      <a:pPr algn="l"/>
                      <a:endParaRPr lang="en-US" sz="3200" dirty="0">
                        <a:latin typeface="Apple Color Emoji" charset="0"/>
                        <a:ea typeface="Apple Color Emoji" charset="0"/>
                        <a:cs typeface="Apple Color Emoji" charset="0"/>
                      </a:endParaRPr>
                    </a:p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Apple Color Emoji" charset="0"/>
                          <a:ea typeface="Apple Color Emoji" charset="0"/>
                          <a:cs typeface="Apple Color Emoji" charset="0"/>
                        </a:rPr>
                        <a:t>1 asset X 10 years = </a:t>
                      </a:r>
                    </a:p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Apple Color Emoji" charset="0"/>
                          <a:ea typeface="Apple Color Emoji" charset="0"/>
                          <a:cs typeface="Apple Color Emoji" charset="0"/>
                        </a:rPr>
                        <a:t>2520</a:t>
                      </a:r>
                      <a:r>
                        <a:rPr lang="en-US" sz="3200" b="1" baseline="0" dirty="0">
                          <a:solidFill>
                            <a:schemeClr val="tx1"/>
                          </a:solidFill>
                          <a:latin typeface="Apple Color Emoji" charset="0"/>
                          <a:ea typeface="Apple Color Emoji" charset="0"/>
                          <a:cs typeface="Apple Color Emoji" charset="0"/>
                        </a:rPr>
                        <a:t> daily obs.</a:t>
                      </a:r>
                      <a:endParaRPr lang="en-US" sz="3200" b="1" dirty="0">
                        <a:solidFill>
                          <a:schemeClr val="tx1"/>
                        </a:solidFill>
                        <a:latin typeface="Apple Color Emoji" charset="0"/>
                        <a:ea typeface="Apple Color Emoji" charset="0"/>
                        <a:cs typeface="Apple Color Emoji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b="1" spc="0" dirty="0" err="1">
                          <a:latin typeface="Apple Color Emoji" charset="0"/>
                          <a:ea typeface="Apple Color Emoji" charset="0"/>
                          <a:cs typeface="Apple Color Emoji" charset="0"/>
                        </a:rPr>
                        <a:t>tq_index</a:t>
                      </a:r>
                      <a:r>
                        <a:rPr lang="en-US" sz="3200" spc="0" dirty="0">
                          <a:latin typeface="Apple Color Emoji" charset="0"/>
                          <a:ea typeface="Apple Color Emoji" charset="0"/>
                          <a:cs typeface="Apple Color Emoji" charset="0"/>
                        </a:rPr>
                        <a:t>(“SP500”)</a:t>
                      </a:r>
                      <a:r>
                        <a:rPr lang="en-US" sz="3200" spc="0" baseline="0" dirty="0">
                          <a:latin typeface="Apple Color Emoji" charset="0"/>
                          <a:ea typeface="Apple Color Emoji" charset="0"/>
                          <a:cs typeface="Apple Color Emoji" charset="0"/>
                        </a:rPr>
                        <a:t> </a:t>
                      </a:r>
                      <a:r>
                        <a:rPr lang="en-US" sz="3200" spc="0" dirty="0">
                          <a:latin typeface="Apple Color Emoji" charset="0"/>
                          <a:ea typeface="Apple Color Emoji" charset="0"/>
                          <a:cs typeface="Apple Color Emoji" charset="0"/>
                        </a:rPr>
                        <a:t>%&gt;%</a:t>
                      </a:r>
                      <a:r>
                        <a:rPr lang="en-US" sz="3200" spc="0" baseline="0" dirty="0">
                          <a:latin typeface="Apple Color Emoji" charset="0"/>
                          <a:ea typeface="Apple Color Emoji" charset="0"/>
                          <a:cs typeface="Apple Color Emoji" charset="0"/>
                        </a:rPr>
                        <a:t>   </a:t>
                      </a:r>
                    </a:p>
                    <a:p>
                      <a:pPr algn="l"/>
                      <a:r>
                        <a:rPr lang="en-US" sz="3200" b="1" spc="0" dirty="0">
                          <a:latin typeface="Apple Color Emoji" charset="0"/>
                          <a:ea typeface="Apple Color Emoji" charset="0"/>
                          <a:cs typeface="Apple Color Emoji" charset="0"/>
                        </a:rPr>
                        <a:t>      </a:t>
                      </a:r>
                      <a:r>
                        <a:rPr lang="en-US" sz="3200" b="1" spc="0" dirty="0" err="1">
                          <a:latin typeface="Apple Color Emoji" charset="0"/>
                          <a:ea typeface="Apple Color Emoji" charset="0"/>
                          <a:cs typeface="Apple Color Emoji" charset="0"/>
                        </a:rPr>
                        <a:t>tq_get</a:t>
                      </a:r>
                      <a:r>
                        <a:rPr lang="en-US" sz="3200" spc="0" dirty="0">
                          <a:latin typeface="Apple Color Emoji" charset="0"/>
                          <a:ea typeface="Apple Color Emoji" charset="0"/>
                          <a:cs typeface="Apple Color Emoji" charset="0"/>
                        </a:rPr>
                        <a:t>()</a:t>
                      </a:r>
                      <a:r>
                        <a:rPr lang="en-US" sz="3200" spc="0" baseline="0" dirty="0">
                          <a:latin typeface="Apple Color Emoji" charset="0"/>
                          <a:ea typeface="Apple Color Emoji" charset="0"/>
                          <a:cs typeface="Apple Color Emoji" charset="0"/>
                        </a:rPr>
                        <a:t>   </a:t>
                      </a:r>
                      <a:r>
                        <a:rPr lang="en-US" sz="3200" spc="0" dirty="0">
                          <a:latin typeface="Apple Color Emoji" charset="0"/>
                          <a:ea typeface="Apple Color Emoji" charset="0"/>
                          <a:cs typeface="Apple Color Emoji" charset="0"/>
                        </a:rPr>
                        <a:t>%&gt;%</a:t>
                      </a:r>
                    </a:p>
                    <a:p>
                      <a:pPr lvl="1" algn="l"/>
                      <a:r>
                        <a:rPr lang="en-US" dirty="0"/>
                        <a:t>   </a:t>
                      </a:r>
                      <a:r>
                        <a:rPr lang="en-US" sz="3200" b="1" spc="0" dirty="0" err="1">
                          <a:latin typeface="Apple Color Emoji" charset="0"/>
                          <a:ea typeface="Apple Color Emoji" charset="0"/>
                          <a:cs typeface="Apple Color Emoji" charset="0"/>
                        </a:rPr>
                        <a:t>group_by</a:t>
                      </a:r>
                      <a:r>
                        <a:rPr lang="en-US" sz="3200" spc="0" dirty="0">
                          <a:latin typeface="Apple Color Emoji" charset="0"/>
                          <a:ea typeface="Apple Color Emoji" charset="0"/>
                          <a:cs typeface="Apple Color Emoji" charset="0"/>
                        </a:rPr>
                        <a:t>(symbol)</a:t>
                      </a:r>
                    </a:p>
                    <a:p>
                      <a:pPr lvl="1" algn="l"/>
                      <a:endParaRPr lang="en-US" sz="3200" spc="0" dirty="0">
                        <a:latin typeface="Apple Color Emoji" charset="0"/>
                        <a:ea typeface="Apple Color Emoji" charset="0"/>
                        <a:cs typeface="Apple Color Emoji" charset="0"/>
                      </a:endParaRPr>
                    </a:p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Apple Color Emoji" charset="0"/>
                          <a:ea typeface="Apple Color Emoji" charset="0"/>
                          <a:cs typeface="Apple Color Emoji" charset="0"/>
                        </a:rPr>
                        <a:t>500 assets X 10 years = </a:t>
                      </a:r>
                    </a:p>
                    <a:p>
                      <a:pPr algn="ctr"/>
                      <a:r>
                        <a:rPr lang="en-US" sz="3200" b="1" dirty="0">
                          <a:solidFill>
                            <a:schemeClr val="tx1"/>
                          </a:solidFill>
                          <a:latin typeface="Apple Color Emoji" charset="0"/>
                          <a:ea typeface="Apple Color Emoji" charset="0"/>
                          <a:cs typeface="Apple Color Emoji" charset="0"/>
                        </a:rPr>
                        <a:t>1.26M daily </a:t>
                      </a:r>
                      <a:r>
                        <a:rPr lang="en-US" sz="3200" b="1" baseline="0" dirty="0">
                          <a:solidFill>
                            <a:schemeClr val="tx1"/>
                          </a:solidFill>
                          <a:latin typeface="Apple Color Emoji" charset="0"/>
                          <a:ea typeface="Apple Color Emoji" charset="0"/>
                          <a:cs typeface="Apple Color Emoji" charset="0"/>
                        </a:rPr>
                        <a:t>obs.</a:t>
                      </a:r>
                      <a:endParaRPr lang="en-US" sz="3200" b="1" dirty="0">
                        <a:solidFill>
                          <a:schemeClr val="tx1"/>
                        </a:solidFill>
                        <a:latin typeface="Apple Color Emoji" charset="0"/>
                        <a:ea typeface="Apple Color Emoji" charset="0"/>
                        <a:cs typeface="Apple Color Emoji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scalability look like?</a:t>
            </a:r>
          </a:p>
        </p:txBody>
      </p:sp>
    </p:spTree>
    <p:extLst>
      <p:ext uri="{BB962C8B-B14F-4D97-AF65-F5344CB8AC3E}">
        <p14:creationId xmlns:p14="http://schemas.microsoft.com/office/powerpoint/2010/main" val="2030750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10554</TotalTime>
  <Words>1216</Words>
  <Application>Microsoft Office PowerPoint</Application>
  <PresentationFormat>Widescreen</PresentationFormat>
  <Paragraphs>290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Apple Color Emoji</vt:lpstr>
      <vt:lpstr>Arial</vt:lpstr>
      <vt:lpstr>Century Gothic</vt:lpstr>
      <vt:lpstr>Wingdings 3</vt:lpstr>
      <vt:lpstr>Ion</vt:lpstr>
      <vt:lpstr>New tools for performing financial &amp; time series analysis within the “tidy” ecosystem</vt:lpstr>
      <vt:lpstr>Program</vt:lpstr>
      <vt:lpstr>Act 1: Financial analysis at scale </vt:lpstr>
      <vt:lpstr>Financial analysis landscape</vt:lpstr>
      <vt:lpstr>Data science in the tidyverse</vt:lpstr>
      <vt:lpstr>Two systems: Each with benefits</vt:lpstr>
      <vt:lpstr>tidyquant: Best of both worlds</vt:lpstr>
      <vt:lpstr>Five core functions</vt:lpstr>
      <vt:lpstr>What does scalability look like?</vt:lpstr>
      <vt:lpstr>What does scalability look like?</vt:lpstr>
      <vt:lpstr>Trending MDLR &amp; SDDLR - All S&amp;P500 Stocks</vt:lpstr>
      <vt:lpstr>Extending analysis to MDLR by year</vt:lpstr>
      <vt:lpstr>Act 2: Time series machine learning</vt:lpstr>
      <vt:lpstr>forecast package</vt:lpstr>
      <vt:lpstr>prophet package</vt:lpstr>
      <vt:lpstr>timekit: A different approach</vt:lpstr>
      <vt:lpstr>Four core tk functions</vt:lpstr>
      <vt:lpstr>Time series machine learning</vt:lpstr>
      <vt:lpstr>Time series signature</vt:lpstr>
      <vt:lpstr>High frequency forecast: Minute frequency</vt:lpstr>
      <vt:lpstr>High frequency forecast: Minute frequency</vt:lpstr>
      <vt:lpstr>PowerPoint Presentation</vt:lpstr>
      <vt:lpstr>PowerPoint Presentation</vt:lpstr>
      <vt:lpstr>PowerPoint Presentation</vt:lpstr>
      <vt:lpstr>Results</vt:lpstr>
      <vt:lpstr>Forecasting CRAN downloads</vt:lpstr>
      <vt:lpstr>Forecasting CRAN Downloads</vt:lpstr>
      <vt:lpstr>Forecasting CRAN downloads</vt:lpstr>
      <vt:lpstr>prophet + timekit: Best of both worlds</vt:lpstr>
      <vt:lpstr>Resources</vt:lpstr>
      <vt:lpstr>Act 3: Enterprise Applications</vt:lpstr>
      <vt:lpstr>Industry feedback</vt:lpstr>
      <vt:lpstr>Industry feedback</vt:lpstr>
      <vt:lpstr>What we do</vt:lpstr>
      <vt:lpstr>How we help</vt:lpstr>
      <vt:lpstr>How we help</vt:lpstr>
      <vt:lpstr>How we help</vt:lpstr>
      <vt:lpstr>Case studies</vt:lpstr>
      <vt:lpstr>Case studies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tidyquant</dc:title>
  <dc:creator>Matt Dancho</dc:creator>
  <cp:lastModifiedBy>Matt Dancho</cp:lastModifiedBy>
  <cp:revision>322</cp:revision>
  <dcterms:created xsi:type="dcterms:W3CDTF">2017-05-09T01:07:43Z</dcterms:created>
  <dcterms:modified xsi:type="dcterms:W3CDTF">2017-06-07T18:09:07Z</dcterms:modified>
</cp:coreProperties>
</file>